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4" r:id="rId2"/>
  </p:sldMasterIdLst>
  <p:notesMasterIdLst>
    <p:notesMasterId r:id="rId47"/>
  </p:notesMasterIdLst>
  <p:handoutMasterIdLst>
    <p:handoutMasterId r:id="rId48"/>
  </p:handoutMasterIdLst>
  <p:sldIdLst>
    <p:sldId id="261" r:id="rId3"/>
    <p:sldId id="289" r:id="rId4"/>
    <p:sldId id="262" r:id="rId5"/>
    <p:sldId id="367" r:id="rId6"/>
    <p:sldId id="368" r:id="rId7"/>
    <p:sldId id="342" r:id="rId8"/>
    <p:sldId id="295" r:id="rId9"/>
    <p:sldId id="343" r:id="rId10"/>
    <p:sldId id="298" r:id="rId11"/>
    <p:sldId id="344" r:id="rId12"/>
    <p:sldId id="300" r:id="rId13"/>
    <p:sldId id="345" r:id="rId14"/>
    <p:sldId id="346" r:id="rId15"/>
    <p:sldId id="347" r:id="rId16"/>
    <p:sldId id="348" r:id="rId17"/>
    <p:sldId id="349" r:id="rId18"/>
    <p:sldId id="307" r:id="rId19"/>
    <p:sldId id="308" r:id="rId20"/>
    <p:sldId id="350" r:id="rId21"/>
    <p:sldId id="310" r:id="rId22"/>
    <p:sldId id="352" r:id="rId23"/>
    <p:sldId id="354" r:id="rId24"/>
    <p:sldId id="355" r:id="rId25"/>
    <p:sldId id="371" r:id="rId26"/>
    <p:sldId id="356" r:id="rId27"/>
    <p:sldId id="375" r:id="rId28"/>
    <p:sldId id="376" r:id="rId29"/>
    <p:sldId id="372" r:id="rId30"/>
    <p:sldId id="357" r:id="rId31"/>
    <p:sldId id="358" r:id="rId32"/>
    <p:sldId id="359" r:id="rId33"/>
    <p:sldId id="373" r:id="rId34"/>
    <p:sldId id="360" r:id="rId35"/>
    <p:sldId id="374" r:id="rId36"/>
    <p:sldId id="361" r:id="rId37"/>
    <p:sldId id="362" r:id="rId38"/>
    <p:sldId id="363" r:id="rId39"/>
    <p:sldId id="370" r:id="rId40"/>
    <p:sldId id="364" r:id="rId41"/>
    <p:sldId id="365" r:id="rId42"/>
    <p:sldId id="366" r:id="rId43"/>
    <p:sldId id="369" r:id="rId44"/>
    <p:sldId id="288" r:id="rId45"/>
    <p:sldId id="378" r:id="rId4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/>
        </p14:section>
        <p14:section name="Overview and Objectives" id="{ABA716BF-3A5C-4ADB-94C9-CFEF84EBA240}">
          <p14:sldIdLst>
            <p14:sldId id="261"/>
            <p14:sldId id="289"/>
            <p14:sldId id="262"/>
            <p14:sldId id="367"/>
            <p14:sldId id="368"/>
            <p14:sldId id="342"/>
            <p14:sldId id="295"/>
            <p14:sldId id="343"/>
            <p14:sldId id="298"/>
            <p14:sldId id="344"/>
            <p14:sldId id="300"/>
            <p14:sldId id="345"/>
            <p14:sldId id="346"/>
            <p14:sldId id="347"/>
            <p14:sldId id="348"/>
            <p14:sldId id="349"/>
            <p14:sldId id="307"/>
            <p14:sldId id="308"/>
            <p14:sldId id="350"/>
            <p14:sldId id="310"/>
            <p14:sldId id="352"/>
            <p14:sldId id="354"/>
            <p14:sldId id="355"/>
            <p14:sldId id="371"/>
            <p14:sldId id="356"/>
            <p14:sldId id="375"/>
            <p14:sldId id="376"/>
            <p14:sldId id="372"/>
            <p14:sldId id="357"/>
            <p14:sldId id="358"/>
            <p14:sldId id="359"/>
            <p14:sldId id="373"/>
            <p14:sldId id="360"/>
            <p14:sldId id="374"/>
            <p14:sldId id="361"/>
            <p14:sldId id="362"/>
            <p14:sldId id="363"/>
            <p14:sldId id="370"/>
            <p14:sldId id="364"/>
            <p14:sldId id="365"/>
            <p14:sldId id="366"/>
            <p14:sldId id="369"/>
            <p14:sldId id="288"/>
            <p14:sldId id="378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24">
          <p15:clr>
            <a:srgbClr val="A4A3A4"/>
          </p15:clr>
        </p15:guide>
        <p15:guide id="4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0066CC"/>
    <a:srgbClr val="003300"/>
    <a:srgbClr val="0099FF"/>
    <a:srgbClr val="0099CC"/>
    <a:srgbClr val="3366FF"/>
    <a:srgbClr val="3399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1272" autoAdjust="0"/>
  </p:normalViewPr>
  <p:slideViewPr>
    <p:cSldViewPr>
      <p:cViewPr varScale="1">
        <p:scale>
          <a:sx n="67" d="100"/>
          <a:sy n="67" d="100"/>
        </p:scale>
        <p:origin x="-6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24403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928"/>
        <p:guide orient="horz" pos="2924"/>
        <p:guide pos="2208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4EE5CD8-078F-4590-BF9C-A341A294A016}">
      <dgm:prSet phldrT="[Text]" custT="1"/>
      <dgm:spPr>
        <a:solidFill>
          <a:srgbClr val="0099FF"/>
        </a:solidFill>
      </dgm:spPr>
      <dgm:t>
        <a:bodyPr/>
        <a:lstStyle/>
        <a:p>
          <a:r>
            <a:rPr lang="en-US" sz="2800" baseline="0" dirty="0" smtClean="0">
              <a:solidFill>
                <a:schemeClr val="tx1"/>
              </a:solidFill>
            </a:rPr>
            <a:t>Describe governance differences between Medicare, Medicaid, and 3rd party </a:t>
          </a:r>
          <a:r>
            <a:rPr lang="en-US" sz="2800" baseline="0" dirty="0" err="1" smtClean="0">
              <a:solidFill>
                <a:schemeClr val="tx1"/>
              </a:solidFill>
            </a:rPr>
            <a:t>payors</a:t>
          </a:r>
          <a:r>
            <a:rPr lang="en-US" sz="2800" baseline="0" dirty="0" smtClean="0">
              <a:solidFill>
                <a:schemeClr val="tx1"/>
              </a:solidFill>
            </a:rPr>
            <a:t>.</a:t>
          </a:r>
          <a:endParaRPr lang="en-US" sz="2800" baseline="0" dirty="0">
            <a:solidFill>
              <a:schemeClr val="tx1"/>
            </a:solidFill>
          </a:endParaRPr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en-US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en-US" sz="3200"/>
        </a:p>
      </dgm:t>
    </dgm:pt>
    <dgm:pt modelId="{AA046201-5C4D-445E-BF0B-5C6D2B0A1945}">
      <dgm:prSet phldrT="[Text]" custT="1"/>
      <dgm:spPr>
        <a:solidFill>
          <a:srgbClr val="0099FF"/>
        </a:solidFill>
      </dgm:spPr>
      <dgm:t>
        <a:bodyPr/>
        <a:lstStyle/>
        <a:p>
          <a:r>
            <a:rPr lang="en-US" sz="2800" baseline="0" dirty="0" smtClean="0">
              <a:solidFill>
                <a:schemeClr val="tx1"/>
              </a:solidFill>
            </a:rPr>
            <a:t>Identify providers who provide billable services. </a:t>
          </a:r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en-US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en-US" sz="3200"/>
        </a:p>
      </dgm:t>
    </dgm:pt>
    <dgm:pt modelId="{D1776C8F-2B10-4075-8DF7-7F65AB725ED5}">
      <dgm:prSet phldrT="[Text]" custT="1"/>
      <dgm:spPr>
        <a:solidFill>
          <a:srgbClr val="0099FF"/>
        </a:solidFill>
      </dgm:spPr>
      <dgm:t>
        <a:bodyPr/>
        <a:lstStyle/>
        <a:p>
          <a:r>
            <a:rPr lang="en-US" sz="2800" baseline="0" dirty="0" smtClean="0">
              <a:solidFill>
                <a:schemeClr val="tx1"/>
              </a:solidFill>
            </a:rPr>
            <a:t>Describe the process of credentialing health care providers for insurance billing purposes. </a:t>
          </a:r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en-US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en-US" sz="3200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endParaRPr lang="en-US"/>
        </a:p>
      </dgm:t>
    </dgm:pt>
    <dgm:pt modelId="{7E429971-BC57-430F-BB25-C0574E5E39E3}" type="pres">
      <dgm:prSet presAssocID="{74EE5CD8-078F-4590-BF9C-A341A294A016}" presName="parentText" presStyleLbl="node1" presStyleIdx="0" presStyleCnt="3" custScaleX="277778" custLinFactNeighborY="-15667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endParaRPr lang="en-US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endParaRPr lang="en-US"/>
        </a:p>
      </dgm:t>
    </dgm:pt>
    <dgm:pt modelId="{C04276DC-EE64-470A-B8BC-09067B8045FA}" type="pres">
      <dgm:prSet presAssocID="{AA046201-5C4D-445E-BF0B-5C6D2B0A1945}" presName="parentText" presStyleLbl="node1" presStyleIdx="1" presStyleCnt="3" custScaleX="277778" custLinFactNeighborX="5425" custLinFactNeighborY="-424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endParaRPr lang="en-US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endParaRPr lang="en-US"/>
        </a:p>
      </dgm:t>
    </dgm:pt>
    <dgm:pt modelId="{F5034101-5B7D-4FE7-B47A-5A48CF39606B}" type="pres">
      <dgm:prSet presAssocID="{D1776C8F-2B10-4075-8DF7-7F65AB725ED5}" presName="parentText" presStyleLbl="node1" presStyleIdx="2" presStyleCnt="3" custScaleX="27777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AFF7133D-5E9D-4613-9299-006F9E49301B}" type="presOf" srcId="{AA046201-5C4D-445E-BF0B-5C6D2B0A1945}" destId="{C04276DC-EE64-470A-B8BC-09067B8045FA}" srcOrd="0" destOrd="0" presId="urn:microsoft.com/office/officeart/2005/8/layout/vList5"/>
    <dgm:cxn modelId="{5417F3DF-8CAE-4E6C-ADBB-ED6F50084B8E}" type="presOf" srcId="{D1776C8F-2B10-4075-8DF7-7F65AB725ED5}" destId="{F5034101-5B7D-4FE7-B47A-5A48CF39606B}" srcOrd="0" destOrd="0" presId="urn:microsoft.com/office/officeart/2005/8/layout/vList5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DBCA7E61-D822-40A0-A27A-D7E092386A0B}" type="presOf" srcId="{F6FEADD9-F67D-41F5-BA4C-3C84956E7F46}" destId="{AAE7A1E6-6847-453D-B55B-8A82BF138C1D}" srcOrd="0" destOrd="0" presId="urn:microsoft.com/office/officeart/2005/8/layout/vList5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9A0DCB65-9DCB-4972-9768-1762E4116F3C}" type="presOf" srcId="{74EE5CD8-078F-4590-BF9C-A341A294A016}" destId="{7E429971-BC57-430F-BB25-C0574E5E39E3}" srcOrd="0" destOrd="0" presId="urn:microsoft.com/office/officeart/2005/8/layout/vList5"/>
    <dgm:cxn modelId="{1E18118B-9778-4714-A249-2B714D5427F7}" type="presParOf" srcId="{AAE7A1E6-6847-453D-B55B-8A82BF138C1D}" destId="{C4407577-18A2-46E0-8805-2838042EB67A}" srcOrd="0" destOrd="0" presId="urn:microsoft.com/office/officeart/2005/8/layout/vList5"/>
    <dgm:cxn modelId="{84152E8A-21A6-4CAF-BC09-47C13F4FFFB8}" type="presParOf" srcId="{C4407577-18A2-46E0-8805-2838042EB67A}" destId="{7E429971-BC57-430F-BB25-C0574E5E39E3}" srcOrd="0" destOrd="0" presId="urn:microsoft.com/office/officeart/2005/8/layout/vList5"/>
    <dgm:cxn modelId="{F2BB24AB-7DB6-4F0F-92D8-664E0F322520}" type="presParOf" srcId="{AAE7A1E6-6847-453D-B55B-8A82BF138C1D}" destId="{AB8574CC-D4F2-4555-AEE3-F4EE58B11D03}" srcOrd="1" destOrd="0" presId="urn:microsoft.com/office/officeart/2005/8/layout/vList5"/>
    <dgm:cxn modelId="{3F47CC38-27AC-4E4E-92A2-FDE046382C80}" type="presParOf" srcId="{AAE7A1E6-6847-453D-B55B-8A82BF138C1D}" destId="{85B8F607-FDD8-476A-ADBE-E1250824F294}" srcOrd="2" destOrd="0" presId="urn:microsoft.com/office/officeart/2005/8/layout/vList5"/>
    <dgm:cxn modelId="{B4BBC5E0-69C0-4FD2-84A6-C47E62DEA28D}" type="presParOf" srcId="{85B8F607-FDD8-476A-ADBE-E1250824F294}" destId="{C04276DC-EE64-470A-B8BC-09067B8045FA}" srcOrd="0" destOrd="0" presId="urn:microsoft.com/office/officeart/2005/8/layout/vList5"/>
    <dgm:cxn modelId="{E6DEED78-0C33-4D1D-A595-AFE4311369E4}" type="presParOf" srcId="{AAE7A1E6-6847-453D-B55B-8A82BF138C1D}" destId="{5ACAA866-A8A8-4183-97B5-CEEAB1525C60}" srcOrd="3" destOrd="0" presId="urn:microsoft.com/office/officeart/2005/8/layout/vList5"/>
    <dgm:cxn modelId="{FD2A22C3-24B0-4E4D-A3BC-79528D3FBC48}" type="presParOf" srcId="{AAE7A1E6-6847-453D-B55B-8A82BF138C1D}" destId="{477213BE-9E91-4950-8451-7F60796F47F4}" srcOrd="4" destOrd="0" presId="urn:microsoft.com/office/officeart/2005/8/layout/vList5"/>
    <dgm:cxn modelId="{2D9E3819-8AF8-4F78-AD5E-1D892BCE0381}" type="presParOf" srcId="{477213BE-9E91-4950-8451-7F60796F47F4}" destId="{F5034101-5B7D-4FE7-B47A-5A48CF39606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4EE5CD8-078F-4590-BF9C-A341A294A016}">
      <dgm:prSet phldrT="[Text]" custT="1"/>
      <dgm:spPr>
        <a:solidFill>
          <a:srgbClr val="0099FF"/>
        </a:solidFill>
      </dgm:spPr>
      <dgm:t>
        <a:bodyPr/>
        <a:lstStyle/>
        <a:p>
          <a:r>
            <a:rPr lang="en-US" sz="2800" baseline="0" dirty="0" smtClean="0">
              <a:solidFill>
                <a:schemeClr val="tx1"/>
              </a:solidFill>
            </a:rPr>
            <a:t>Explain types of billing; Professional/Referred Ambulatory billing versus Institutional/</a:t>
          </a:r>
          <a:r>
            <a:rPr lang="en-US" sz="2800" baseline="0" dirty="0" err="1" smtClean="0">
              <a:solidFill>
                <a:schemeClr val="tx1"/>
              </a:solidFill>
            </a:rPr>
            <a:t>APG</a:t>
          </a:r>
          <a:r>
            <a:rPr lang="en-US" sz="2800" baseline="0" dirty="0" smtClean="0">
              <a:solidFill>
                <a:schemeClr val="tx1"/>
              </a:solidFill>
            </a:rPr>
            <a:t> billing.</a:t>
          </a:r>
          <a:endParaRPr lang="en-US" sz="2800" baseline="0" dirty="0">
            <a:solidFill>
              <a:schemeClr val="tx1"/>
            </a:solidFill>
          </a:endParaRPr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en-US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en-US" sz="3200"/>
        </a:p>
      </dgm:t>
    </dgm:pt>
    <dgm:pt modelId="{AA046201-5C4D-445E-BF0B-5C6D2B0A1945}">
      <dgm:prSet phldrT="[Text]" custT="1"/>
      <dgm:spPr>
        <a:solidFill>
          <a:srgbClr val="0099FF"/>
        </a:solidFill>
      </dgm:spPr>
      <dgm:t>
        <a:bodyPr/>
        <a:lstStyle/>
        <a:p>
          <a:r>
            <a:rPr lang="en-US" sz="2800" baseline="0" dirty="0" smtClean="0">
              <a:solidFill>
                <a:schemeClr val="tx1"/>
              </a:solidFill>
            </a:rPr>
            <a:t>Identify codes for potentially billable services related to STD/HIV/</a:t>
          </a:r>
          <a:r>
            <a:rPr lang="en-US" sz="2800" baseline="0" dirty="0" err="1" smtClean="0">
              <a:solidFill>
                <a:schemeClr val="tx1"/>
              </a:solidFill>
            </a:rPr>
            <a:t>VH</a:t>
          </a:r>
          <a:r>
            <a:rPr lang="en-US" sz="2800" baseline="0" dirty="0" smtClean="0">
              <a:solidFill>
                <a:schemeClr val="tx1"/>
              </a:solidFill>
            </a:rPr>
            <a:t> prevention services. </a:t>
          </a:r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en-US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en-US" sz="3200"/>
        </a:p>
      </dgm:t>
    </dgm:pt>
    <dgm:pt modelId="{D1776C8F-2B10-4075-8DF7-7F65AB725ED5}">
      <dgm:prSet phldrT="[Text]" custT="1"/>
      <dgm:spPr>
        <a:solidFill>
          <a:srgbClr val="0099FF"/>
        </a:solidFill>
      </dgm:spPr>
      <dgm:t>
        <a:bodyPr/>
        <a:lstStyle/>
        <a:p>
          <a:r>
            <a:rPr lang="en-US" sz="2800" baseline="0" dirty="0" smtClean="0">
              <a:solidFill>
                <a:schemeClr val="tx1"/>
              </a:solidFill>
            </a:rPr>
            <a:t>Explain documentation/care requirements for selecting </a:t>
          </a:r>
          <a:r>
            <a:rPr lang="en-US" sz="2800" baseline="0" dirty="0" err="1" smtClean="0">
              <a:solidFill>
                <a:schemeClr val="tx1"/>
              </a:solidFill>
            </a:rPr>
            <a:t>E&amp;M</a:t>
          </a:r>
          <a:r>
            <a:rPr lang="en-US" sz="2800" baseline="0" dirty="0" smtClean="0">
              <a:solidFill>
                <a:schemeClr val="tx1"/>
              </a:solidFill>
            </a:rPr>
            <a:t> level billing codes. </a:t>
          </a:r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en-US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en-US" sz="3200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endParaRPr lang="en-US"/>
        </a:p>
      </dgm:t>
    </dgm:pt>
    <dgm:pt modelId="{7E429971-BC57-430F-BB25-C0574E5E39E3}" type="pres">
      <dgm:prSet presAssocID="{74EE5CD8-078F-4590-BF9C-A341A294A016}" presName="parentText" presStyleLbl="node1" presStyleIdx="0" presStyleCnt="3" custScaleX="277778" custLinFactNeighborY="-15667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endParaRPr lang="en-US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endParaRPr lang="en-US"/>
        </a:p>
      </dgm:t>
    </dgm:pt>
    <dgm:pt modelId="{C04276DC-EE64-470A-B8BC-09067B8045FA}" type="pres">
      <dgm:prSet presAssocID="{AA046201-5C4D-445E-BF0B-5C6D2B0A1945}" presName="parentText" presStyleLbl="node1" presStyleIdx="1" presStyleCnt="3" custScaleX="277778" custLinFactNeighborX="5425" custLinFactNeighborY="-424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endParaRPr lang="en-US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endParaRPr lang="en-US"/>
        </a:p>
      </dgm:t>
    </dgm:pt>
    <dgm:pt modelId="{F5034101-5B7D-4FE7-B47A-5A48CF39606B}" type="pres">
      <dgm:prSet presAssocID="{D1776C8F-2B10-4075-8DF7-7F65AB725ED5}" presName="parentText" presStyleLbl="node1" presStyleIdx="2" presStyleCnt="3" custScaleX="27777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B8D63521-692F-421C-8EBD-2FB178E7FB55}" type="presOf" srcId="{74EE5CD8-078F-4590-BF9C-A341A294A016}" destId="{7E429971-BC57-430F-BB25-C0574E5E39E3}" srcOrd="0" destOrd="0" presId="urn:microsoft.com/office/officeart/2005/8/layout/vList5"/>
    <dgm:cxn modelId="{5C0D904D-D497-49B7-ADBB-EB294EBE5459}" type="presOf" srcId="{D1776C8F-2B10-4075-8DF7-7F65AB725ED5}" destId="{F5034101-5B7D-4FE7-B47A-5A48CF39606B}" srcOrd="0" destOrd="0" presId="urn:microsoft.com/office/officeart/2005/8/layout/vList5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76FE4A3D-3171-4829-82C6-4F559D7B3EBF}" type="presOf" srcId="{F6FEADD9-F67D-41F5-BA4C-3C84956E7F46}" destId="{AAE7A1E6-6847-453D-B55B-8A82BF138C1D}" srcOrd="0" destOrd="0" presId="urn:microsoft.com/office/officeart/2005/8/layout/vList5"/>
    <dgm:cxn modelId="{A0EFBFF4-1A74-4F24-95A3-E64A8CB1490F}" type="presOf" srcId="{AA046201-5C4D-445E-BF0B-5C6D2B0A1945}" destId="{C04276DC-EE64-470A-B8BC-09067B8045FA}" srcOrd="0" destOrd="0" presId="urn:microsoft.com/office/officeart/2005/8/layout/vList5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F712ADEC-56A4-43DE-BA4F-7A06EEC76181}" type="presParOf" srcId="{AAE7A1E6-6847-453D-B55B-8A82BF138C1D}" destId="{C4407577-18A2-46E0-8805-2838042EB67A}" srcOrd="0" destOrd="0" presId="urn:microsoft.com/office/officeart/2005/8/layout/vList5"/>
    <dgm:cxn modelId="{0E2B0306-00D3-438F-AFD0-1CC0D2E92DA0}" type="presParOf" srcId="{C4407577-18A2-46E0-8805-2838042EB67A}" destId="{7E429971-BC57-430F-BB25-C0574E5E39E3}" srcOrd="0" destOrd="0" presId="urn:microsoft.com/office/officeart/2005/8/layout/vList5"/>
    <dgm:cxn modelId="{61A8DA80-E8B2-499A-A287-A2667ACF1510}" type="presParOf" srcId="{AAE7A1E6-6847-453D-B55B-8A82BF138C1D}" destId="{AB8574CC-D4F2-4555-AEE3-F4EE58B11D03}" srcOrd="1" destOrd="0" presId="urn:microsoft.com/office/officeart/2005/8/layout/vList5"/>
    <dgm:cxn modelId="{373EC1C8-9783-42EF-9205-CFE947FABF11}" type="presParOf" srcId="{AAE7A1E6-6847-453D-B55B-8A82BF138C1D}" destId="{85B8F607-FDD8-476A-ADBE-E1250824F294}" srcOrd="2" destOrd="0" presId="urn:microsoft.com/office/officeart/2005/8/layout/vList5"/>
    <dgm:cxn modelId="{FBAB463B-0F24-4A32-BB45-CC4F191F003D}" type="presParOf" srcId="{85B8F607-FDD8-476A-ADBE-E1250824F294}" destId="{C04276DC-EE64-470A-B8BC-09067B8045FA}" srcOrd="0" destOrd="0" presId="urn:microsoft.com/office/officeart/2005/8/layout/vList5"/>
    <dgm:cxn modelId="{A4137F98-96AE-454F-A452-3CDADBCC78CA}" type="presParOf" srcId="{AAE7A1E6-6847-453D-B55B-8A82BF138C1D}" destId="{5ACAA866-A8A8-4183-97B5-CEEAB1525C60}" srcOrd="3" destOrd="0" presId="urn:microsoft.com/office/officeart/2005/8/layout/vList5"/>
    <dgm:cxn modelId="{E543F445-E079-4E40-9B32-013E51810528}" type="presParOf" srcId="{AAE7A1E6-6847-453D-B55B-8A82BF138C1D}" destId="{477213BE-9E91-4950-8451-7F60796F47F4}" srcOrd="4" destOrd="0" presId="urn:microsoft.com/office/officeart/2005/8/layout/vList5"/>
    <dgm:cxn modelId="{99824D9F-C42D-4B4C-BAF6-27049DADD42C}" type="presParOf" srcId="{477213BE-9E91-4950-8451-7F60796F47F4}" destId="{F5034101-5B7D-4FE7-B47A-5A48CF39606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4EE5CD8-078F-4590-BF9C-A341A294A016}">
      <dgm:prSet phldrT="[Text]" custT="1"/>
      <dgm:spPr>
        <a:solidFill>
          <a:srgbClr val="0099FF"/>
        </a:solidFill>
      </dgm:spPr>
      <dgm:t>
        <a:bodyPr/>
        <a:lstStyle/>
        <a:p>
          <a:r>
            <a:rPr lang="en-US" sz="2800" baseline="0" dirty="0" smtClean="0">
              <a:solidFill>
                <a:schemeClr val="tx1"/>
              </a:solidFill>
            </a:rPr>
            <a:t>List resources available to increase capacity to bill for STD/HIV/</a:t>
          </a:r>
          <a:r>
            <a:rPr lang="en-US" sz="2800" baseline="0" dirty="0" err="1" smtClean="0">
              <a:solidFill>
                <a:schemeClr val="tx1"/>
              </a:solidFill>
            </a:rPr>
            <a:t>VH</a:t>
          </a:r>
          <a:r>
            <a:rPr lang="en-US" sz="2800" baseline="0" dirty="0" smtClean="0">
              <a:solidFill>
                <a:schemeClr val="tx1"/>
              </a:solidFill>
            </a:rPr>
            <a:t> prevention services.</a:t>
          </a:r>
          <a:endParaRPr lang="en-US" sz="2800" baseline="0" dirty="0">
            <a:solidFill>
              <a:schemeClr val="tx1"/>
            </a:solidFill>
          </a:endParaRPr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en-US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en-US" sz="3200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endParaRPr lang="en-US"/>
        </a:p>
      </dgm:t>
    </dgm:pt>
    <dgm:pt modelId="{7E429971-BC57-430F-BB25-C0574E5E39E3}" type="pres">
      <dgm:prSet presAssocID="{74EE5CD8-078F-4590-BF9C-A341A294A016}" presName="parentText" presStyleLbl="node1" presStyleIdx="0" presStyleCnt="1" custScaleX="277778" custLinFactNeighborY="-15667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993E8726-520F-4F58-B2C7-BCC851A439A8}" type="presOf" srcId="{F6FEADD9-F67D-41F5-BA4C-3C84956E7F46}" destId="{AAE7A1E6-6847-453D-B55B-8A82BF138C1D}" srcOrd="0" destOrd="0" presId="urn:microsoft.com/office/officeart/2005/8/layout/vList5"/>
    <dgm:cxn modelId="{F9D07B94-FB35-4B88-ABFF-7367F9F8FD29}" type="presOf" srcId="{74EE5CD8-078F-4590-BF9C-A341A294A016}" destId="{7E429971-BC57-430F-BB25-C0574E5E39E3}" srcOrd="0" destOrd="0" presId="urn:microsoft.com/office/officeart/2005/8/layout/vList5"/>
    <dgm:cxn modelId="{D1C36752-9354-462D-A22E-19ADF69DB44E}" type="presParOf" srcId="{AAE7A1E6-6847-453D-B55B-8A82BF138C1D}" destId="{C4407577-18A2-46E0-8805-2838042EB67A}" srcOrd="0" destOrd="0" presId="urn:microsoft.com/office/officeart/2005/8/layout/vList5"/>
    <dgm:cxn modelId="{1576C603-7D78-4DB0-966D-2E1372E00CC3}" type="presParOf" srcId="{C4407577-18A2-46E0-8805-2838042EB67A}" destId="{7E429971-BC57-430F-BB25-C0574E5E39E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429971-BC57-430F-BB25-C0574E5E39E3}">
      <dsp:nvSpPr>
        <dsp:cNvPr id="0" name=""/>
        <dsp:cNvSpPr/>
      </dsp:nvSpPr>
      <dsp:spPr>
        <a:xfrm>
          <a:off x="3717" y="0"/>
          <a:ext cx="7612564" cy="1309687"/>
        </a:xfrm>
        <a:prstGeom prst="roundRect">
          <a:avLst/>
        </a:prstGeom>
        <a:solidFill>
          <a:srgbClr val="00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>
              <a:solidFill>
                <a:schemeClr val="tx1"/>
              </a:solidFill>
            </a:rPr>
            <a:t>Describe governance differences between Medicare, Medicaid, and 3rd party </a:t>
          </a:r>
          <a:r>
            <a:rPr lang="en-US" sz="2800" kern="1200" baseline="0" dirty="0" err="1" smtClean="0">
              <a:solidFill>
                <a:schemeClr val="tx1"/>
              </a:solidFill>
            </a:rPr>
            <a:t>payors</a:t>
          </a:r>
          <a:r>
            <a:rPr lang="en-US" sz="2800" kern="1200" baseline="0" dirty="0" smtClean="0">
              <a:solidFill>
                <a:schemeClr val="tx1"/>
              </a:solidFill>
            </a:rPr>
            <a:t>.</a:t>
          </a:r>
          <a:endParaRPr lang="en-US" sz="2800" kern="1200" baseline="0" dirty="0">
            <a:solidFill>
              <a:schemeClr val="tx1"/>
            </a:solidFill>
          </a:endParaRPr>
        </a:p>
      </dsp:txBody>
      <dsp:txXfrm>
        <a:off x="67651" y="63934"/>
        <a:ext cx="7484696" cy="1181819"/>
      </dsp:txXfrm>
    </dsp:sp>
    <dsp:sp modelId="{C04276DC-EE64-470A-B8BC-09067B8045FA}">
      <dsp:nvSpPr>
        <dsp:cNvPr id="0" name=""/>
        <dsp:cNvSpPr/>
      </dsp:nvSpPr>
      <dsp:spPr>
        <a:xfrm>
          <a:off x="7435" y="1371603"/>
          <a:ext cx="7612564" cy="1309687"/>
        </a:xfrm>
        <a:prstGeom prst="roundRect">
          <a:avLst/>
        </a:prstGeom>
        <a:solidFill>
          <a:srgbClr val="00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>
              <a:solidFill>
                <a:schemeClr val="tx1"/>
              </a:solidFill>
            </a:rPr>
            <a:t>Identify providers who provide billable services. </a:t>
          </a:r>
        </a:p>
      </dsp:txBody>
      <dsp:txXfrm>
        <a:off x="71369" y="1435537"/>
        <a:ext cx="7484696" cy="1181819"/>
      </dsp:txXfrm>
    </dsp:sp>
    <dsp:sp modelId="{F5034101-5B7D-4FE7-B47A-5A48CF39606B}">
      <dsp:nvSpPr>
        <dsp:cNvPr id="0" name=""/>
        <dsp:cNvSpPr/>
      </dsp:nvSpPr>
      <dsp:spPr>
        <a:xfrm>
          <a:off x="3717" y="2752328"/>
          <a:ext cx="7612564" cy="1309687"/>
        </a:xfrm>
        <a:prstGeom prst="roundRect">
          <a:avLst/>
        </a:prstGeom>
        <a:solidFill>
          <a:srgbClr val="00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>
              <a:solidFill>
                <a:schemeClr val="tx1"/>
              </a:solidFill>
            </a:rPr>
            <a:t>Describe the process of credentialing health care providers for insurance billing purposes. </a:t>
          </a:r>
        </a:p>
      </dsp:txBody>
      <dsp:txXfrm>
        <a:off x="67651" y="2816262"/>
        <a:ext cx="7484696" cy="11818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429971-BC57-430F-BB25-C0574E5E39E3}">
      <dsp:nvSpPr>
        <dsp:cNvPr id="0" name=""/>
        <dsp:cNvSpPr/>
      </dsp:nvSpPr>
      <dsp:spPr>
        <a:xfrm>
          <a:off x="3717" y="0"/>
          <a:ext cx="7612564" cy="1309687"/>
        </a:xfrm>
        <a:prstGeom prst="roundRect">
          <a:avLst/>
        </a:prstGeom>
        <a:solidFill>
          <a:srgbClr val="00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>
              <a:solidFill>
                <a:schemeClr val="tx1"/>
              </a:solidFill>
            </a:rPr>
            <a:t>Explain types of billing; Professional/Referred Ambulatory billing versus Institutional/</a:t>
          </a:r>
          <a:r>
            <a:rPr lang="en-US" sz="2800" kern="1200" baseline="0" dirty="0" err="1" smtClean="0">
              <a:solidFill>
                <a:schemeClr val="tx1"/>
              </a:solidFill>
            </a:rPr>
            <a:t>APG</a:t>
          </a:r>
          <a:r>
            <a:rPr lang="en-US" sz="2800" kern="1200" baseline="0" dirty="0" smtClean="0">
              <a:solidFill>
                <a:schemeClr val="tx1"/>
              </a:solidFill>
            </a:rPr>
            <a:t> billing.</a:t>
          </a:r>
          <a:endParaRPr lang="en-US" sz="2800" kern="1200" baseline="0" dirty="0">
            <a:solidFill>
              <a:schemeClr val="tx1"/>
            </a:solidFill>
          </a:endParaRPr>
        </a:p>
      </dsp:txBody>
      <dsp:txXfrm>
        <a:off x="67651" y="63934"/>
        <a:ext cx="7484696" cy="1181819"/>
      </dsp:txXfrm>
    </dsp:sp>
    <dsp:sp modelId="{C04276DC-EE64-470A-B8BC-09067B8045FA}">
      <dsp:nvSpPr>
        <dsp:cNvPr id="0" name=""/>
        <dsp:cNvSpPr/>
      </dsp:nvSpPr>
      <dsp:spPr>
        <a:xfrm>
          <a:off x="7435" y="1371603"/>
          <a:ext cx="7612564" cy="1309687"/>
        </a:xfrm>
        <a:prstGeom prst="roundRect">
          <a:avLst/>
        </a:prstGeom>
        <a:solidFill>
          <a:srgbClr val="00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>
              <a:solidFill>
                <a:schemeClr val="tx1"/>
              </a:solidFill>
            </a:rPr>
            <a:t>Identify codes for potentially billable services related to STD/HIV/</a:t>
          </a:r>
          <a:r>
            <a:rPr lang="en-US" sz="2800" kern="1200" baseline="0" dirty="0" err="1" smtClean="0">
              <a:solidFill>
                <a:schemeClr val="tx1"/>
              </a:solidFill>
            </a:rPr>
            <a:t>VH</a:t>
          </a:r>
          <a:r>
            <a:rPr lang="en-US" sz="2800" kern="1200" baseline="0" dirty="0" smtClean="0">
              <a:solidFill>
                <a:schemeClr val="tx1"/>
              </a:solidFill>
            </a:rPr>
            <a:t> prevention services. </a:t>
          </a:r>
        </a:p>
      </dsp:txBody>
      <dsp:txXfrm>
        <a:off x="71369" y="1435537"/>
        <a:ext cx="7484696" cy="1181819"/>
      </dsp:txXfrm>
    </dsp:sp>
    <dsp:sp modelId="{F5034101-5B7D-4FE7-B47A-5A48CF39606B}">
      <dsp:nvSpPr>
        <dsp:cNvPr id="0" name=""/>
        <dsp:cNvSpPr/>
      </dsp:nvSpPr>
      <dsp:spPr>
        <a:xfrm>
          <a:off x="3717" y="2752328"/>
          <a:ext cx="7612564" cy="1309687"/>
        </a:xfrm>
        <a:prstGeom prst="roundRect">
          <a:avLst/>
        </a:prstGeom>
        <a:solidFill>
          <a:srgbClr val="00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>
              <a:solidFill>
                <a:schemeClr val="tx1"/>
              </a:solidFill>
            </a:rPr>
            <a:t>Explain documentation/care requirements for selecting </a:t>
          </a:r>
          <a:r>
            <a:rPr lang="en-US" sz="2800" kern="1200" baseline="0" dirty="0" err="1" smtClean="0">
              <a:solidFill>
                <a:schemeClr val="tx1"/>
              </a:solidFill>
            </a:rPr>
            <a:t>E&amp;M</a:t>
          </a:r>
          <a:r>
            <a:rPr lang="en-US" sz="2800" kern="1200" baseline="0" dirty="0" smtClean="0">
              <a:solidFill>
                <a:schemeClr val="tx1"/>
              </a:solidFill>
            </a:rPr>
            <a:t> level billing codes. </a:t>
          </a:r>
        </a:p>
      </dsp:txBody>
      <dsp:txXfrm>
        <a:off x="67651" y="2816262"/>
        <a:ext cx="7484696" cy="11818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429971-BC57-430F-BB25-C0574E5E39E3}">
      <dsp:nvSpPr>
        <dsp:cNvPr id="0" name=""/>
        <dsp:cNvSpPr/>
      </dsp:nvSpPr>
      <dsp:spPr>
        <a:xfrm>
          <a:off x="3717" y="0"/>
          <a:ext cx="7612564" cy="4064000"/>
        </a:xfrm>
        <a:prstGeom prst="roundRect">
          <a:avLst/>
        </a:prstGeom>
        <a:solidFill>
          <a:srgbClr val="00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>
              <a:solidFill>
                <a:schemeClr val="tx1"/>
              </a:solidFill>
            </a:rPr>
            <a:t>List resources available to increase capacity to bill for STD/HIV/</a:t>
          </a:r>
          <a:r>
            <a:rPr lang="en-US" sz="2800" kern="1200" baseline="0" dirty="0" err="1" smtClean="0">
              <a:solidFill>
                <a:schemeClr val="tx1"/>
              </a:solidFill>
            </a:rPr>
            <a:t>VH</a:t>
          </a:r>
          <a:r>
            <a:rPr lang="en-US" sz="2800" kern="1200" baseline="0" dirty="0" smtClean="0">
              <a:solidFill>
                <a:schemeClr val="tx1"/>
              </a:solidFill>
            </a:rPr>
            <a:t> prevention services.</a:t>
          </a:r>
          <a:endParaRPr lang="en-US" sz="2800" kern="1200" baseline="0" dirty="0">
            <a:solidFill>
              <a:schemeClr val="tx1"/>
            </a:solidFill>
          </a:endParaRPr>
        </a:p>
      </dsp:txBody>
      <dsp:txXfrm>
        <a:off x="202105" y="198388"/>
        <a:ext cx="7215788" cy="3667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288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26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74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02339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9019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>
                <a:solidFill>
                  <a:prstClr val="black"/>
                </a:solidFill>
              </a:rPr>
              <a:pPr/>
              <a:t>44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715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36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5908">
            <a:noAutofit/>
          </a:bodyPr>
          <a:lstStyle/>
          <a:p>
            <a:pPr marL="232384" indent="-232384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55625" y="511175"/>
            <a:ext cx="3190875" cy="2393950"/>
          </a:xfrm>
        </p:spPr>
      </p:sp>
    </p:spTree>
    <p:extLst>
      <p:ext uri="{BB962C8B-B14F-4D97-AF65-F5344CB8AC3E}">
        <p14:creationId xmlns:p14="http://schemas.microsoft.com/office/powerpoint/2010/main" val="159730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5908">
            <a:noAutofit/>
          </a:bodyPr>
          <a:lstStyle/>
          <a:p>
            <a:pPr marL="232384" indent="-232384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55625" y="511175"/>
            <a:ext cx="3190875" cy="2393950"/>
          </a:xfrm>
        </p:spPr>
      </p:sp>
    </p:spTree>
    <p:extLst>
      <p:ext uri="{BB962C8B-B14F-4D97-AF65-F5344CB8AC3E}">
        <p14:creationId xmlns:p14="http://schemas.microsoft.com/office/powerpoint/2010/main" val="159730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5908">
            <a:noAutofit/>
          </a:bodyPr>
          <a:lstStyle/>
          <a:p>
            <a:pPr marL="232384" indent="-232384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55625" y="511175"/>
            <a:ext cx="3190875" cy="2393950"/>
          </a:xfrm>
        </p:spPr>
      </p:sp>
    </p:spTree>
    <p:extLst>
      <p:ext uri="{BB962C8B-B14F-4D97-AF65-F5344CB8AC3E}">
        <p14:creationId xmlns:p14="http://schemas.microsoft.com/office/powerpoint/2010/main" val="159730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8352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6444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10183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3825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FAF5-E3D5-4DF9-AEE9-80E3EAF75E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991C-A4F4-41E1-8242-C609F3AC1A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728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FAF5-E3D5-4DF9-AEE9-80E3EAF75E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991C-A4F4-41E1-8242-C609F3AC1A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338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FAF5-E3D5-4DF9-AEE9-80E3EAF75E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991C-A4F4-41E1-8242-C609F3AC1A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726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FAF5-E3D5-4DF9-AEE9-80E3EAF75E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991C-A4F4-41E1-8242-C609F3AC1A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21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FAF5-E3D5-4DF9-AEE9-80E3EAF75E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991C-A4F4-41E1-8242-C609F3AC1A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623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FAF5-E3D5-4DF9-AEE9-80E3EAF75E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991C-A4F4-41E1-8242-C609F3AC1A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4031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FAF5-E3D5-4DF9-AEE9-80E3EAF75E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991C-A4F4-41E1-8242-C609F3AC1A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24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FAF5-E3D5-4DF9-AEE9-80E3EAF75E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991C-A4F4-41E1-8242-C609F3AC1A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22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FAF5-E3D5-4DF9-AEE9-80E3EAF75E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991C-A4F4-41E1-8242-C609F3AC1A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349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FAF5-E3D5-4DF9-AEE9-80E3EAF75E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991C-A4F4-41E1-8242-C609F3AC1A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321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FAF5-E3D5-4DF9-AEE9-80E3EAF75E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991C-A4F4-41E1-8242-C609F3AC1A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91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3655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5-9-15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4FAF5-E3D5-4DF9-AEE9-80E3EAF75E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0991C-A4F4-41E1-8242-C609F3AC1A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9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qh.org/upd-tutorial.php" TargetMode="External"/><Relationship Id="rId3" Type="http://schemas.openxmlformats.org/officeDocument/2006/relationships/hyperlink" Target="https://nppes.cms.hhs.gov/NPPES/Welcome.do" TargetMode="External"/><Relationship Id="rId7" Type="http://schemas.openxmlformats.org/officeDocument/2006/relationships/hyperlink" Target="http://www.caqh.org/access-upd.php" TargetMode="External"/><Relationship Id="rId2" Type="http://schemas.openxmlformats.org/officeDocument/2006/relationships/hyperlink" Target="http://hab.hrsa.gov/affordablecareact/ecp.html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omig.ny.gov/" TargetMode="External"/><Relationship Id="rId5" Type="http://schemas.openxmlformats.org/officeDocument/2006/relationships/hyperlink" Target="https://www.emedny.org/info/ProviderEnrollment/" TargetMode="External"/><Relationship Id="rId4" Type="http://schemas.openxmlformats.org/officeDocument/2006/relationships/hyperlink" Target="http://www.cms.gov/Medicare/Provider-Enrollment-and-Certification/MedicareProviderSupEnroll/EnrollmentApplications.html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76400" y="1905000"/>
            <a:ext cx="6629400" cy="2209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</a:rPr>
              <a:t>Billing for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en-US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</a:rPr>
              <a:t>Public Health STD </a:t>
            </a:r>
            <a: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</a:rPr>
              <a:t>Clinics</a:t>
            </a:r>
            <a:b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  <p:custDataLst>
              <p:tags r:id="rId3"/>
            </p:custDataLst>
          </p:nvPr>
        </p:nvSpPr>
        <p:spPr>
          <a:xfrm>
            <a:off x="1924396" y="4175234"/>
            <a:ext cx="6324600" cy="152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Presented </a:t>
            </a:r>
            <a:r>
              <a:rPr lang="en-US" b="1" dirty="0"/>
              <a:t>by Beth Platt, </a:t>
            </a:r>
            <a:r>
              <a:rPr lang="en-US" b="1" dirty="0" smtClean="0"/>
              <a:t>BA, MS</a:t>
            </a:r>
            <a:endParaRPr lang="en-US" b="1" dirty="0"/>
          </a:p>
          <a:p>
            <a:pPr algn="ctr">
              <a:buNone/>
            </a:pPr>
            <a:r>
              <a:rPr lang="en-US" b="1" dirty="0" smtClean="0"/>
              <a:t>CFO, Beth </a:t>
            </a:r>
            <a:r>
              <a:rPr lang="en-US" b="1" dirty="0"/>
              <a:t>Platt and </a:t>
            </a:r>
            <a:r>
              <a:rPr lang="en-US" b="1" dirty="0" smtClean="0"/>
              <a:t>Associates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14" y="5699234"/>
            <a:ext cx="1594986" cy="9144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Credentialing</a:t>
            </a:r>
          </a:p>
          <a:p>
            <a:r>
              <a:rPr lang="en-US" sz="3600" dirty="0" smtClean="0"/>
              <a:t>HIPPA (i.e., staff training)</a:t>
            </a:r>
            <a:endParaRPr lang="en-US" sz="3600" dirty="0"/>
          </a:p>
          <a:p>
            <a:r>
              <a:rPr lang="en-US" sz="3600" dirty="0" smtClean="0"/>
              <a:t>Patient Registration Form </a:t>
            </a:r>
            <a:endParaRPr lang="en-US" sz="3600" dirty="0"/>
          </a:p>
          <a:p>
            <a:r>
              <a:rPr lang="en-US" sz="3600" dirty="0"/>
              <a:t>Encounter Forms</a:t>
            </a:r>
          </a:p>
          <a:p>
            <a:r>
              <a:rPr lang="en-US" sz="3600" dirty="0"/>
              <a:t>Billing System/in house or agency</a:t>
            </a:r>
          </a:p>
          <a:p>
            <a:r>
              <a:rPr lang="en-US" sz="3600" dirty="0"/>
              <a:t>Coding		</a:t>
            </a:r>
          </a:p>
          <a:p>
            <a:r>
              <a:rPr lang="en-US" sz="3600" dirty="0"/>
              <a:t>Medicaid: The </a:t>
            </a:r>
            <a:r>
              <a:rPr lang="en-US" sz="3600" dirty="0" smtClean="0"/>
              <a:t>Challenge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8110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Credentialing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371601"/>
            <a:ext cx="8077200" cy="4522176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en-US" altLang="en-US" dirty="0" smtClean="0"/>
              <a:t>Credentialing with payers (Blues, Medicare, Medicaid, MVP, Tricare)</a:t>
            </a:r>
          </a:p>
          <a:p>
            <a:r>
              <a:rPr lang="en-US" altLang="en-US" dirty="0" smtClean="0">
                <a:solidFill>
                  <a:srgbClr val="0066FF"/>
                </a:solidFill>
              </a:rPr>
              <a:t>Credentialing starts with obtaining an National Provider Identification [number] or “NPI”</a:t>
            </a:r>
          </a:p>
          <a:p>
            <a:r>
              <a:rPr lang="en-US" altLang="en-US" dirty="0" smtClean="0"/>
              <a:t>Each payor will have their own process to become enrolled </a:t>
            </a:r>
          </a:p>
          <a:p>
            <a:r>
              <a:rPr lang="en-US" altLang="en-US" dirty="0" smtClean="0"/>
              <a:t>Medicare should be first, even though volume of billing may be low or nonexistent</a:t>
            </a:r>
          </a:p>
          <a:p>
            <a:r>
              <a:rPr lang="en-US" altLang="en-US" dirty="0" smtClean="0"/>
              <a:t>Medicaid should be second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351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NPI Application </a:t>
            </a:r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077200" cy="4297363"/>
          </a:xfrm>
        </p:spPr>
        <p:txBody>
          <a:bodyPr>
            <a:noAutofit/>
          </a:bodyPr>
          <a:lstStyle/>
          <a:p>
            <a:r>
              <a:rPr lang="en-US" sz="2800" dirty="0" smtClean="0"/>
              <a:t>Application for NPI: </a:t>
            </a:r>
          </a:p>
          <a:p>
            <a:pPr lvl="1"/>
            <a:r>
              <a:rPr lang="en-US" dirty="0" smtClean="0"/>
              <a:t>NPPES – National Plan &amp; Provider Enumeration System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Individual </a:t>
            </a:r>
            <a:r>
              <a:rPr lang="en-US" dirty="0" smtClean="0"/>
              <a:t>Provider </a:t>
            </a:r>
            <a:r>
              <a:rPr lang="en-US" dirty="0"/>
              <a:t>may only have a single NPI, which </a:t>
            </a:r>
            <a:r>
              <a:rPr lang="en-US" dirty="0" smtClean="0"/>
              <a:t>is </a:t>
            </a:r>
            <a:r>
              <a:rPr lang="en-US" dirty="0"/>
              <a:t>associated with </a:t>
            </a:r>
            <a:r>
              <a:rPr lang="en-US" dirty="0" smtClean="0"/>
              <a:t>unique</a:t>
            </a:r>
            <a:r>
              <a:rPr lang="en-US" dirty="0"/>
              <a:t>, individual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Create </a:t>
            </a:r>
            <a:r>
              <a:rPr lang="en-US" dirty="0"/>
              <a:t>a Login through the Identity &amp; Access Management System (I&amp;A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Login </a:t>
            </a:r>
            <a:r>
              <a:rPr lang="en-US" dirty="0"/>
              <a:t>to NPPES with your I&amp;A Username and </a:t>
            </a:r>
            <a:r>
              <a:rPr lang="en-US" dirty="0" smtClean="0"/>
              <a:t>password to complete your NPI application</a:t>
            </a:r>
            <a:endParaRPr lang="en-US" dirty="0"/>
          </a:p>
          <a:p>
            <a:pPr lvl="1"/>
            <a:r>
              <a:rPr lang="en-US" dirty="0" smtClean="0"/>
              <a:t>Estimated </a:t>
            </a:r>
            <a:r>
              <a:rPr lang="en-US" dirty="0"/>
              <a:t>time to complete </a:t>
            </a:r>
            <a:r>
              <a:rPr lang="en-US" dirty="0" smtClean="0"/>
              <a:t>is </a:t>
            </a:r>
            <a:r>
              <a:rPr lang="en-US" dirty="0"/>
              <a:t>20 </a:t>
            </a:r>
            <a:r>
              <a:rPr lang="en-US" dirty="0" smtClean="0"/>
              <a:t>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9314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Medicare Requirements for Article 28 Clinic/Freestanding Facility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Written </a:t>
            </a:r>
            <a:r>
              <a:rPr lang="en-US" dirty="0" smtClean="0"/>
              <a:t>IRS confirmation of </a:t>
            </a:r>
            <a:r>
              <a:rPr lang="en-US" dirty="0"/>
              <a:t>TIN (e.g. CP575)</a:t>
            </a:r>
          </a:p>
          <a:p>
            <a:r>
              <a:rPr lang="en-US" dirty="0"/>
              <a:t>Form CMS-588-EFT</a:t>
            </a:r>
          </a:p>
          <a:p>
            <a:r>
              <a:rPr lang="en-US" dirty="0"/>
              <a:t>Completed CMS 855B for the clinic</a:t>
            </a:r>
          </a:p>
          <a:p>
            <a:r>
              <a:rPr lang="en-US" dirty="0" smtClean="0"/>
              <a:t>Completed </a:t>
            </a:r>
            <a:r>
              <a:rPr lang="en-US" dirty="0"/>
              <a:t>CMS 855R’s for individual </a:t>
            </a:r>
            <a:r>
              <a:rPr lang="en-US" dirty="0" smtClean="0"/>
              <a:t>providers</a:t>
            </a:r>
          </a:p>
          <a:p>
            <a:r>
              <a:rPr lang="en-US" dirty="0" smtClean="0"/>
              <a:t>Completed </a:t>
            </a:r>
            <a:r>
              <a:rPr lang="en-US" dirty="0"/>
              <a:t>CMS 855I’s for newly enrolling individual providers </a:t>
            </a:r>
            <a:endParaRPr lang="en-US" dirty="0" smtClean="0"/>
          </a:p>
          <a:p>
            <a:r>
              <a:rPr lang="en-US" dirty="0" smtClean="0"/>
              <a:t>Completed </a:t>
            </a:r>
            <a:r>
              <a:rPr lang="en-US" dirty="0"/>
              <a:t>CMS 460 Participating Supplier </a:t>
            </a:r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8952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PECOS/Medicare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 application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PECOS - Provider </a:t>
            </a:r>
            <a:r>
              <a:rPr lang="en-US" dirty="0"/>
              <a:t>Enrollment, Chain and Ownership </a:t>
            </a:r>
            <a:r>
              <a:rPr lang="en-US" dirty="0" smtClean="0"/>
              <a:t>System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Complete 855B form (in writing)</a:t>
            </a:r>
          </a:p>
          <a:p>
            <a:r>
              <a:rPr lang="en-US" dirty="0"/>
              <a:t>Medicare must be first as other payers require enrollment in Medicare.</a:t>
            </a:r>
          </a:p>
          <a:p>
            <a:r>
              <a:rPr lang="en-US" dirty="0"/>
              <a:t>The 855B will create a “Group” with Medicare </a:t>
            </a:r>
          </a:p>
          <a:p>
            <a:r>
              <a:rPr lang="en-US" dirty="0"/>
              <a:t>Each physician/NP will have to complete an 855I and </a:t>
            </a:r>
            <a:r>
              <a:rPr lang="en-US" dirty="0" smtClean="0"/>
              <a:t>855R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8545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NYS Medicaid </a:t>
            </a:r>
            <a:r>
              <a:rPr lang="en-US" dirty="0" smtClean="0"/>
              <a:t>Requirements for </a:t>
            </a:r>
            <a:r>
              <a:rPr lang="en-US" dirty="0"/>
              <a:t>Article 28 Clinic/Freestanding Facility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Confirmation notice for the </a:t>
            </a:r>
            <a:r>
              <a:rPr lang="en-US" sz="2400" dirty="0" smtClean="0"/>
              <a:t>Office of Medicaid Inspector General (“OMIG”) Provider </a:t>
            </a:r>
            <a:r>
              <a:rPr lang="en-US" sz="2400" dirty="0"/>
              <a:t>Compliance Program</a:t>
            </a:r>
          </a:p>
          <a:p>
            <a:pPr lvl="1"/>
            <a:r>
              <a:rPr lang="en-US" sz="2400" dirty="0" smtClean="0"/>
              <a:t>www.omig.ny.gov - </a:t>
            </a:r>
            <a:r>
              <a:rPr lang="en-US" sz="2400" dirty="0"/>
              <a:t>complete form NYS OMIG CCSSL</a:t>
            </a:r>
          </a:p>
          <a:p>
            <a:pPr lvl="1"/>
            <a:r>
              <a:rPr lang="en-US" sz="2400" dirty="0" smtClean="0"/>
              <a:t>Upon </a:t>
            </a:r>
            <a:r>
              <a:rPr lang="en-US" sz="2400" dirty="0"/>
              <a:t>completion print OMIG Provider Compliance Certification</a:t>
            </a:r>
          </a:p>
          <a:p>
            <a:r>
              <a:rPr lang="en-US" sz="2400" dirty="0"/>
              <a:t>IRS Assignment Letter </a:t>
            </a:r>
            <a:r>
              <a:rPr lang="en-US" sz="2400" dirty="0" smtClean="0"/>
              <a:t>with FEIN &amp; applicant </a:t>
            </a:r>
            <a:r>
              <a:rPr lang="en-US" sz="2400" dirty="0"/>
              <a:t>name</a:t>
            </a:r>
          </a:p>
          <a:p>
            <a:r>
              <a:rPr lang="en-US" sz="2400" dirty="0"/>
              <a:t>NPI assignment letter, NOT a copy of submission email</a:t>
            </a:r>
          </a:p>
          <a:p>
            <a:r>
              <a:rPr lang="en-US" sz="2400" dirty="0" smtClean="0"/>
              <a:t>NYS Operating </a:t>
            </a:r>
            <a:r>
              <a:rPr lang="en-US" sz="2400" dirty="0"/>
              <a:t>Certificate or </a:t>
            </a:r>
            <a:r>
              <a:rPr lang="en-US" sz="2400" dirty="0" smtClean="0"/>
              <a:t>License</a:t>
            </a:r>
          </a:p>
          <a:p>
            <a:r>
              <a:rPr lang="en-US" sz="2400" dirty="0" smtClean="0"/>
              <a:t>Electronic Transaction Identification Number or “ETIN” </a:t>
            </a:r>
            <a:r>
              <a:rPr lang="en-US" sz="2400" dirty="0"/>
              <a:t>Certification Statement</a:t>
            </a:r>
          </a:p>
          <a:p>
            <a:r>
              <a:rPr lang="en-US" sz="2400" dirty="0"/>
              <a:t>EFT Authorization </a:t>
            </a:r>
            <a:r>
              <a:rPr lang="en-US" sz="2400" dirty="0" smtClean="0"/>
              <a:t>form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670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Obtain your NPI at: https://</a:t>
            </a:r>
            <a:r>
              <a:rPr lang="en-US" dirty="0" smtClean="0"/>
              <a:t>nppes.cms.hhs.gov</a:t>
            </a:r>
          </a:p>
          <a:p>
            <a:pPr marL="0" indent="0" algn="ctr">
              <a:buNone/>
            </a:pPr>
            <a:r>
              <a:rPr lang="en-US" b="1" i="1" dirty="0" smtClean="0"/>
              <a:t>or</a:t>
            </a:r>
          </a:p>
          <a:p>
            <a:r>
              <a:rPr lang="en-US" dirty="0" smtClean="0"/>
              <a:t>Complete (paper) and mail </a:t>
            </a:r>
            <a:r>
              <a:rPr lang="en-US" dirty="0"/>
              <a:t>the CMS </a:t>
            </a:r>
            <a:r>
              <a:rPr lang="en-US" dirty="0" smtClean="0"/>
              <a:t>10114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Enroll in Medicare at: https://</a:t>
            </a:r>
            <a:r>
              <a:rPr lang="en-US" dirty="0" smtClean="0"/>
              <a:t>pecos.cms.hhs.gov/pecos/login.do</a:t>
            </a:r>
          </a:p>
          <a:p>
            <a:pPr marL="0" indent="0" algn="ctr">
              <a:buNone/>
            </a:pPr>
            <a:r>
              <a:rPr lang="en-US" b="1" i="1" dirty="0" smtClean="0"/>
              <a:t>or</a:t>
            </a:r>
            <a:endParaRPr lang="en-US" b="1" i="1" dirty="0"/>
          </a:p>
          <a:p>
            <a:r>
              <a:rPr lang="en-US" dirty="0"/>
              <a:t>C</a:t>
            </a:r>
            <a:r>
              <a:rPr lang="en-US" dirty="0" smtClean="0"/>
              <a:t>omplete </a:t>
            </a:r>
            <a:r>
              <a:rPr lang="en-US" dirty="0"/>
              <a:t>the 855B/855R and </a:t>
            </a:r>
            <a:r>
              <a:rPr lang="en-US" dirty="0" smtClean="0"/>
              <a:t>855I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849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Summary, </a:t>
            </a:r>
            <a:r>
              <a:rPr lang="en-US" altLang="en-US" sz="2800" i="1" dirty="0" smtClean="0"/>
              <a:t>continued</a:t>
            </a:r>
            <a:endParaRPr lang="en-US" altLang="en-US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Enroll in NYS Medicaid</a:t>
            </a:r>
          </a:p>
          <a:p>
            <a:pPr lvl="1"/>
            <a:r>
              <a:rPr lang="en-US" altLang="en-US" dirty="0" smtClean="0"/>
              <a:t>currently one can only enroll by completing a paper application</a:t>
            </a:r>
          </a:p>
          <a:p>
            <a:r>
              <a:rPr lang="en-US" altLang="en-US" dirty="0" smtClean="0"/>
              <a:t>Obtain your ETIN from NY Medicaid</a:t>
            </a:r>
          </a:p>
          <a:p>
            <a:r>
              <a:rPr lang="en-US" altLang="en-US" dirty="0" smtClean="0"/>
              <a:t>Enroll in </a:t>
            </a:r>
            <a:r>
              <a:rPr lang="en-US" altLang="en-US" dirty="0"/>
              <a:t>Electronic Provider Assisted Claim Entry </a:t>
            </a:r>
            <a:r>
              <a:rPr lang="en-US" altLang="en-US" dirty="0" smtClean="0"/>
              <a:t>System or “EPACES” </a:t>
            </a:r>
          </a:p>
          <a:p>
            <a:pPr marL="0" indent="0" algn="ctr">
              <a:buNone/>
            </a:pPr>
            <a:r>
              <a:rPr lang="en-US" altLang="en-US" dirty="0" smtClean="0"/>
              <a:t>All forms and instructions can be found at: https://EMEDNY.ORG</a:t>
            </a:r>
          </a:p>
          <a:p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582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Commercial Insurances/Blues Enrollment Requirements</a:t>
            </a:r>
          </a:p>
        </p:txBody>
      </p:sp>
      <p:sp>
        <p:nvSpPr>
          <p:cNvPr id="10854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r>
              <a:rPr lang="en-US" altLang="en-US" dirty="0" smtClean="0"/>
              <a:t>Almost all will require that you be an enrolled Medicare Provider</a:t>
            </a:r>
          </a:p>
          <a:p>
            <a:r>
              <a:rPr lang="en-US" altLang="en-US" dirty="0" smtClean="0"/>
              <a:t>Operating Certificate or Licensure/Certification</a:t>
            </a:r>
          </a:p>
          <a:p>
            <a:r>
              <a:rPr lang="en-US" altLang="en-US" dirty="0" smtClean="0"/>
              <a:t>General Liability and Professional Malpractice Insurance</a:t>
            </a:r>
          </a:p>
          <a:p>
            <a:r>
              <a:rPr lang="en-US" altLang="en-US" dirty="0" smtClean="0"/>
              <a:t>Malpractice History</a:t>
            </a:r>
          </a:p>
          <a:p>
            <a:r>
              <a:rPr lang="en-US" altLang="en-US" dirty="0" smtClean="0"/>
              <a:t>Application and Accreditation</a:t>
            </a:r>
          </a:p>
          <a:p>
            <a:r>
              <a:rPr lang="en-US" altLang="en-US" dirty="0" smtClean="0"/>
              <a:t>Site Visit</a:t>
            </a:r>
          </a:p>
          <a:p>
            <a:r>
              <a:rPr lang="en-US" altLang="en-US" dirty="0" smtClean="0"/>
              <a:t>Each insurance will supply their individual applications.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4111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Council for Affordable Quality </a:t>
            </a:r>
            <a:r>
              <a:rPr lang="en-US" dirty="0" smtClean="0"/>
              <a:t>Healthcare - CAQH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Not-for-profit collaborative alliance of </a:t>
            </a:r>
            <a:r>
              <a:rPr lang="en-US" dirty="0" smtClean="0"/>
              <a:t>health </a:t>
            </a:r>
            <a:r>
              <a:rPr lang="en-US" dirty="0"/>
              <a:t>plans and </a:t>
            </a:r>
            <a:r>
              <a:rPr lang="en-US" dirty="0" smtClean="0"/>
              <a:t>networks</a:t>
            </a:r>
            <a:endParaRPr lang="en-US" dirty="0"/>
          </a:p>
          <a:p>
            <a:r>
              <a:rPr lang="en-US" dirty="0" smtClean="0"/>
              <a:t>Mission: to </a:t>
            </a:r>
            <a:r>
              <a:rPr lang="en-US" dirty="0"/>
              <a:t>improve health care access &amp;</a:t>
            </a:r>
            <a:r>
              <a:rPr lang="en-US" dirty="0" smtClean="0"/>
              <a:t> </a:t>
            </a:r>
            <a:r>
              <a:rPr lang="en-US" dirty="0"/>
              <a:t>quality for patients and reduce administrative requirements for </a:t>
            </a:r>
            <a:r>
              <a:rPr lang="en-US" dirty="0" smtClean="0"/>
              <a:t>physicians/other </a:t>
            </a:r>
            <a:r>
              <a:rPr lang="en-US" dirty="0"/>
              <a:t>health care providers and their </a:t>
            </a:r>
            <a:r>
              <a:rPr lang="en-US" dirty="0" smtClean="0"/>
              <a:t>staff </a:t>
            </a:r>
            <a:endParaRPr lang="en-US" dirty="0"/>
          </a:p>
          <a:p>
            <a:r>
              <a:rPr lang="en-US" dirty="0"/>
              <a:t>Participating organizations provide health care coverage for more than 500 million Americans</a:t>
            </a:r>
          </a:p>
          <a:p>
            <a:r>
              <a:rPr lang="en-US" dirty="0"/>
              <a:t>CAQH application is done online at http://www.caqh.org/access-upd.php</a:t>
            </a:r>
          </a:p>
          <a:p>
            <a:r>
              <a:rPr lang="en-US" dirty="0"/>
              <a:t>Tutorial available at http://</a:t>
            </a:r>
            <a:r>
              <a:rPr lang="en-US" dirty="0" smtClean="0"/>
              <a:t>www.caqh.org/upd_tutorial.php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88998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  <p:custDataLst>
              <p:tags r:id="rId2"/>
            </p:custDataLst>
          </p:nvPr>
        </p:nvSpPr>
        <p:spPr>
          <a:xfrm>
            <a:off x="533400" y="3810000"/>
            <a:ext cx="807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Owner and Chief Financial Officer, Beth Platt and </a:t>
            </a:r>
            <a:r>
              <a:rPr lang="en-US" b="1" dirty="0" smtClean="0"/>
              <a:t>Associates, Rochester, NY</a:t>
            </a:r>
            <a:endParaRPr lang="en-US" b="1" dirty="0"/>
          </a:p>
        </p:txBody>
      </p:sp>
      <p:sp>
        <p:nvSpPr>
          <p:cNvPr id="7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676400" y="20574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Disclosure</a:t>
            </a: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14" y="5699234"/>
            <a:ext cx="1594986" cy="9144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38380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Ok, So Now You’re Enrolled</a:t>
            </a:r>
          </a:p>
        </p:txBody>
      </p:sp>
      <p:sp>
        <p:nvSpPr>
          <p:cNvPr id="109570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dirty="0" smtClean="0"/>
              <a:t>HIPAA</a:t>
            </a:r>
          </a:p>
          <a:p>
            <a:pPr lvl="1"/>
            <a:r>
              <a:rPr lang="en-US" altLang="en-US" sz="3200" dirty="0" smtClean="0"/>
              <a:t>Staff training on PHI and how to protect it</a:t>
            </a:r>
          </a:p>
          <a:p>
            <a:r>
              <a:rPr lang="en-US" altLang="en-US" dirty="0" smtClean="0"/>
              <a:t>Develop written policy to be given to patients</a:t>
            </a:r>
          </a:p>
          <a:p>
            <a:pPr lvl="1"/>
            <a:r>
              <a:rPr lang="en-US" altLang="en-US" sz="3200" dirty="0" smtClean="0"/>
              <a:t>Model notices on website</a:t>
            </a:r>
          </a:p>
          <a:p>
            <a:r>
              <a:rPr lang="en-US" altLang="en-US" dirty="0" smtClean="0"/>
              <a:t>Patient Form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altLang="en-US" dirty="0" smtClean="0"/>
              <a:t>www.hhs.gov/ocr/privacy/hipaa/modelnotices.html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039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HIPAA privacy regulations do not require patient consent to use </a:t>
            </a:r>
            <a:r>
              <a:rPr lang="en-US" dirty="0" smtClean="0"/>
              <a:t>PHI </a:t>
            </a:r>
            <a:r>
              <a:rPr lang="en-US" dirty="0"/>
              <a:t>for routine disclosures, such as:</a:t>
            </a:r>
          </a:p>
          <a:p>
            <a:pPr lvl="1"/>
            <a:r>
              <a:rPr lang="en-US" dirty="0"/>
              <a:t>Treatment </a:t>
            </a:r>
            <a:r>
              <a:rPr lang="en-US" dirty="0" smtClean="0"/>
              <a:t>related, Payment , Health </a:t>
            </a:r>
            <a:r>
              <a:rPr lang="en-US" dirty="0"/>
              <a:t>care operations </a:t>
            </a:r>
          </a:p>
          <a:p>
            <a:r>
              <a:rPr lang="en-US" dirty="0" smtClean="0"/>
              <a:t>STD clinics may choose to consent for billing</a:t>
            </a:r>
          </a:p>
          <a:p>
            <a:r>
              <a:rPr lang="en-US" dirty="0" smtClean="0"/>
              <a:t>Regulations </a:t>
            </a:r>
            <a:r>
              <a:rPr lang="en-US" dirty="0"/>
              <a:t>do mandate written patient consent before releasing PHI for any other </a:t>
            </a:r>
            <a:r>
              <a:rPr lang="en-US" dirty="0" smtClean="0"/>
              <a:t>reason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40709"/>
      </p:ext>
    </p:extLst>
  </p:cSld>
  <p:clrMapOvr>
    <a:masterClrMapping/>
  </p:clrMapOvr>
  <p:transition spd="slow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Superbill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Handout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- </a:t>
            </a:r>
            <a:r>
              <a:rPr lang="en-US" dirty="0"/>
              <a:t>Generic </a:t>
            </a:r>
            <a:r>
              <a:rPr lang="en-US" dirty="0" smtClean="0"/>
              <a:t>STD Clinic </a:t>
            </a:r>
            <a:r>
              <a:rPr lang="en-US" dirty="0"/>
              <a:t>or Provider </a:t>
            </a:r>
            <a:r>
              <a:rPr lang="en-US" dirty="0" smtClean="0"/>
              <a:t> </a:t>
            </a:r>
            <a:r>
              <a:rPr lang="en-US" dirty="0"/>
              <a:t>Related STD/HIV/VH </a:t>
            </a:r>
            <a:r>
              <a:rPr lang="en-US" dirty="0" smtClean="0"/>
              <a:t>Services</a:t>
            </a:r>
          </a:p>
          <a:p>
            <a:pPr lvl="1"/>
            <a:r>
              <a:rPr lang="en-US" sz="3200" dirty="0" smtClean="0"/>
              <a:t>Common CPT Codes</a:t>
            </a:r>
          </a:p>
          <a:p>
            <a:pPr lvl="1"/>
            <a:r>
              <a:rPr lang="en-US" sz="3200" dirty="0" smtClean="0"/>
              <a:t>Common ICD-9 Codes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r>
              <a:rPr lang="en-US" dirty="0"/>
              <a:t>P</a:t>
            </a:r>
            <a:r>
              <a:rPr lang="en-US" dirty="0" smtClean="0"/>
              <a:t>reventive services must be listed individually on the encounter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9420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E &amp; M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651987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/>
              <a:t>Levels of service are based on key components:</a:t>
            </a:r>
          </a:p>
          <a:p>
            <a:pPr lvl="1"/>
            <a:r>
              <a:rPr lang="en-US" dirty="0"/>
              <a:t>History</a:t>
            </a:r>
          </a:p>
          <a:p>
            <a:pPr lvl="1"/>
            <a:r>
              <a:rPr lang="en-US" dirty="0"/>
              <a:t>Examination</a:t>
            </a:r>
          </a:p>
          <a:p>
            <a:pPr lvl="1"/>
            <a:r>
              <a:rPr lang="en-US" dirty="0"/>
              <a:t>Medical decision-making complexity</a:t>
            </a:r>
          </a:p>
          <a:p>
            <a:r>
              <a:rPr lang="en-US" b="1" dirty="0"/>
              <a:t>Contributory factors include:</a:t>
            </a:r>
          </a:p>
          <a:p>
            <a:pPr lvl="1"/>
            <a:r>
              <a:rPr lang="en-US" dirty="0"/>
              <a:t>Counseling</a:t>
            </a:r>
          </a:p>
          <a:p>
            <a:pPr lvl="1"/>
            <a:r>
              <a:rPr lang="en-US" dirty="0"/>
              <a:t>Coordination of care</a:t>
            </a:r>
          </a:p>
          <a:p>
            <a:pPr lvl="1"/>
            <a:r>
              <a:rPr lang="en-US" dirty="0"/>
              <a:t>Nature of the presenting problem</a:t>
            </a:r>
          </a:p>
          <a:p>
            <a:pPr lvl="1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539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E &amp; M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1"/>
            <a:ext cx="8077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Time alone should </a:t>
            </a:r>
            <a:r>
              <a:rPr lang="en-US" dirty="0"/>
              <a:t>not be the deciding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CPT Codes for Evaluation &amp; Management Visits ( E &amp; M 99201- 99215) can only be billed if patient is seen by a “qualified” provider (e.g., MD, NP, PA, or CNM)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New Patient Visits  99201 – 99205</a:t>
            </a:r>
          </a:p>
          <a:p>
            <a:r>
              <a:rPr lang="en-US" dirty="0" smtClean="0"/>
              <a:t>Established Patient Visits 99211 - 99215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147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Levels at a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Key Components</a:t>
            </a:r>
          </a:p>
          <a:p>
            <a:pPr lvl="1"/>
            <a:r>
              <a:rPr lang="en-US" dirty="0" smtClean="0"/>
              <a:t>Established / New Patient</a:t>
            </a:r>
          </a:p>
          <a:p>
            <a:pPr lvl="1"/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Physical Exam</a:t>
            </a:r>
          </a:p>
          <a:p>
            <a:pPr lvl="1"/>
            <a:r>
              <a:rPr lang="en-US" dirty="0" smtClean="0"/>
              <a:t>Complexity/MDM</a:t>
            </a:r>
          </a:p>
          <a:p>
            <a:pPr lvl="1"/>
            <a:r>
              <a:rPr lang="en-US" dirty="0" smtClean="0"/>
              <a:t>Table of Risk</a:t>
            </a:r>
          </a:p>
          <a:p>
            <a:pPr lvl="1"/>
            <a:r>
              <a:rPr lang="en-US" dirty="0" smtClean="0"/>
              <a:t>Time as a </a:t>
            </a:r>
            <a:r>
              <a:rPr lang="en-US" dirty="0"/>
              <a:t>C</a:t>
            </a:r>
            <a:r>
              <a:rPr lang="en-US" dirty="0" smtClean="0"/>
              <a:t>ontrolling Factor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480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Patient  </a:t>
            </a:r>
            <a:r>
              <a:rPr lang="en-US" smtClean="0"/>
              <a:t>- E &amp; M Coding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456605"/>
              </p:ext>
            </p:extLst>
          </p:nvPr>
        </p:nvGraphicFramePr>
        <p:xfrm>
          <a:off x="685800" y="1371602"/>
          <a:ext cx="8229600" cy="4871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167122">
                <a:tc gridSpan="5"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Three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the key components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must meet or exceed the stated requirements to qualify for a particular level of service</a:t>
                      </a:r>
                      <a:endParaRPr lang="en-US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3614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Visit</a:t>
                      </a:r>
                      <a:r>
                        <a:rPr lang="en-US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CPT Code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99201</a:t>
                      </a:r>
                      <a:r>
                        <a:rPr lang="en-US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en-US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Problem Focused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99202</a:t>
                      </a:r>
                      <a:b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Expanded Problem Focused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99203</a:t>
                      </a:r>
                      <a:b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Detailed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99204</a:t>
                      </a:r>
                      <a:b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Comprehensive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4238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Chief Complaint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Required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Required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Required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Required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83614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History*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1-3 HPI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1-3 HPI</a:t>
                      </a:r>
                      <a:b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problem pertinent ROS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HPI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2-9 ROS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pertinent</a:t>
                      </a:r>
                      <a:r>
                        <a:rPr lang="en-US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PFSH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HPI</a:t>
                      </a:r>
                      <a:b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10+</a:t>
                      </a:r>
                      <a:r>
                        <a:rPr lang="en-US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ROS</a:t>
                      </a:r>
                      <a:br>
                        <a:rPr lang="en-US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2-3 PFSH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59227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Exam*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1-5 bulleted elements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bulleted elements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 bulleted elements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 bulleted items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59227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Medical Decision Making*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Straightforward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Straightforward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Low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Moderate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4238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Time (min.)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F575-EEBF-486D-80F5-2F82D0D281D4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109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Established Patient  E &amp; M Coding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592571"/>
              </p:ext>
            </p:extLst>
          </p:nvPr>
        </p:nvGraphicFramePr>
        <p:xfrm>
          <a:off x="914401" y="1371602"/>
          <a:ext cx="7848600" cy="4876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804289">
                <a:tc gridSpan="5"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Two</a:t>
                      </a:r>
                      <a:r>
                        <a:rPr lang="en-US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the key components*</a:t>
                      </a:r>
                      <a:r>
                        <a:rPr lang="en-US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must meet or exceed the stated requirements to qualify for a particular level of service</a:t>
                      </a:r>
                      <a:endParaRPr lang="en-US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918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Visit</a:t>
                      </a:r>
                      <a:r>
                        <a:rPr lang="en-US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CPT Code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99211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99212 </a:t>
                      </a:r>
                      <a:b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14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Problem Focused</a:t>
                      </a:r>
                      <a:endParaRPr lang="en-US" sz="1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99213</a:t>
                      </a:r>
                      <a:b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14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Expanded Problem Focused</a:t>
                      </a:r>
                      <a:endParaRPr lang="en-US" sz="1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99214</a:t>
                      </a:r>
                      <a:br>
                        <a:rPr lang="en-US" sz="14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14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Detailed</a:t>
                      </a:r>
                      <a:endParaRPr lang="en-US" sz="1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46597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Chief Complaint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Required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Required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Required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Required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91918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History*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Minor</a:t>
                      </a:r>
                      <a:r>
                        <a:rPr kumimoji="0"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problem</a:t>
                      </a:r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provider, may not see a QP (can’t bill MA, but can bill 3</a:t>
                      </a:r>
                      <a:r>
                        <a:rPr kumimoji="0" lang="en-US" sz="1400" b="0" kern="1200" baseline="300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rd</a:t>
                      </a:r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party)</a:t>
                      </a:r>
                      <a:endParaRPr lang="en-US" sz="11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1-3 HPI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1-3 HPI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HPI</a:t>
                      </a:r>
                      <a:b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10+</a:t>
                      </a:r>
                      <a:r>
                        <a:rPr lang="en-US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ROS</a:t>
                      </a:r>
                      <a:br>
                        <a:rPr lang="en-US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pertinent</a:t>
                      </a:r>
                      <a:r>
                        <a:rPr lang="en-US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PFSH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65109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Exam*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1-5 bulleted elements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bulleted elements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 bulleted items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65109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Medical Decision Making*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Straightforward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Low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Moderate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46597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Time (min.)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F575-EEBF-486D-80F5-2F82D0D281D4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647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Billing Claims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1"/>
            <a:ext cx="8077200" cy="436977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Professional – Use </a:t>
            </a:r>
            <a:r>
              <a:rPr lang="en-US" sz="3600" dirty="0" smtClean="0"/>
              <a:t>837P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provider billing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3600" dirty="0" smtClean="0"/>
              <a:t>Institutional  - Use </a:t>
            </a:r>
            <a:r>
              <a:rPr lang="en-US" sz="3600" dirty="0" smtClean="0"/>
              <a:t>837I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clinic billing </a:t>
            </a:r>
          </a:p>
          <a:p>
            <a:r>
              <a:rPr lang="en-US" sz="3600" dirty="0" smtClean="0"/>
              <a:t>HDs can use both for different types of services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60565"/>
      </p:ext>
    </p:extLst>
  </p:cSld>
  <p:clrMapOvr>
    <a:masterClrMapping/>
  </p:clrMapOvr>
  <p:transition spd="slow"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HIV/AIDS </a:t>
            </a:r>
            <a:r>
              <a:rPr lang="en-US" dirty="0"/>
              <a:t>Counseling &amp;</a:t>
            </a:r>
            <a:r>
              <a:rPr lang="en-US" dirty="0" smtClean="0"/>
              <a:t> </a:t>
            </a:r>
            <a:r>
              <a:rPr lang="en-US" dirty="0"/>
              <a:t>Testing </a:t>
            </a:r>
            <a:r>
              <a:rPr lang="en-US" dirty="0" smtClean="0"/>
              <a:t>Services (C&amp;T)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Effective </a:t>
            </a:r>
            <a:r>
              <a:rPr lang="en-US" dirty="0" smtClean="0"/>
              <a:t>7/1/2011 </a:t>
            </a:r>
            <a:r>
              <a:rPr lang="en-US" dirty="0"/>
              <a:t>HIV discrete rate codes were </a:t>
            </a:r>
            <a:r>
              <a:rPr lang="en-US" dirty="0" smtClean="0"/>
              <a:t>eliminated – except for HD MMC carve out</a:t>
            </a:r>
            <a:endParaRPr lang="en-US" dirty="0"/>
          </a:p>
          <a:p>
            <a:r>
              <a:rPr lang="en-US" dirty="0"/>
              <a:t> APG rate codes are now used to bill for HIV C&amp;T</a:t>
            </a:r>
          </a:p>
          <a:p>
            <a:r>
              <a:rPr lang="en-US" dirty="0"/>
              <a:t>Typically for a HD STD clinic, the rate code would be 1422</a:t>
            </a:r>
          </a:p>
          <a:p>
            <a:r>
              <a:rPr lang="en-US" dirty="0"/>
              <a:t>When an HIV test is performed (rapid or non-rapid) it should be coded EG </a:t>
            </a:r>
            <a:r>
              <a:rPr lang="en-US" dirty="0" smtClean="0"/>
              <a:t>86701, 86702, </a:t>
            </a:r>
            <a:r>
              <a:rPr lang="en-US" dirty="0"/>
              <a:t>or 86703</a:t>
            </a:r>
          </a:p>
          <a:p>
            <a:r>
              <a:rPr lang="en-US" dirty="0"/>
              <a:t>Venipuncture for a non-rapid test should be coded </a:t>
            </a:r>
            <a:r>
              <a:rPr lang="en-US" dirty="0" smtClean="0"/>
              <a:t>36415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873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60228205"/>
              </p:ext>
            </p:extLst>
          </p:nvPr>
        </p:nvGraphicFramePr>
        <p:xfrm>
          <a:off x="1066800" y="1752600"/>
          <a:ext cx="7620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b="1" cap="small" dirty="0" smtClean="0">
                <a:solidFill>
                  <a:srgbClr val="FF0000"/>
                </a:solidFill>
                <a:cs typeface="Calibri" pitchFamily="34" charset="0"/>
              </a:rPr>
              <a:t>L</a:t>
            </a:r>
            <a:r>
              <a:rPr lang="en-US" sz="3600" b="1" cap="small" dirty="0" smtClean="0">
                <a:solidFill>
                  <a:srgbClr val="FF0000"/>
                </a:solidFill>
                <a:cs typeface="Calibri" pitchFamily="34" charset="0"/>
              </a:rPr>
              <a:t>EARNING</a:t>
            </a:r>
            <a:r>
              <a:rPr lang="en-US" cap="small" dirty="0" smtClean="0">
                <a:solidFill>
                  <a:srgbClr val="FF0000"/>
                </a:solidFill>
                <a:cs typeface="Calibri" pitchFamily="34" charset="0"/>
              </a:rPr>
              <a:t> </a:t>
            </a:r>
            <a:r>
              <a:rPr lang="en-US" b="1" cap="small" dirty="0" smtClean="0">
                <a:solidFill>
                  <a:srgbClr val="FF0000"/>
                </a:solidFill>
                <a:cs typeface="Calibri" pitchFamily="34" charset="0"/>
              </a:rPr>
              <a:t>O</a:t>
            </a:r>
            <a:r>
              <a:rPr lang="en-US" sz="3600" b="1" cap="small" dirty="0" smtClean="0">
                <a:solidFill>
                  <a:srgbClr val="FF0000"/>
                </a:solidFill>
                <a:cs typeface="Calibri" pitchFamily="34" charset="0"/>
              </a:rPr>
              <a:t>BJECTIVES</a:t>
            </a:r>
            <a:r>
              <a:rPr lang="en-US" b="1" cap="small" dirty="0" smtClean="0">
                <a:solidFill>
                  <a:srgbClr val="FF0000"/>
                </a:solidFill>
                <a:cs typeface="Calibri" pitchFamily="34" charset="0"/>
              </a:rPr>
              <a:t>:</a:t>
            </a:r>
            <a:r>
              <a:rPr lang="en-US" cap="small" dirty="0" smtClean="0">
                <a:solidFill>
                  <a:srgbClr val="003300"/>
                </a:solidFill>
              </a:rPr>
              <a:t>	</a:t>
            </a:r>
            <a:r>
              <a:rPr lang="en-US" cap="small" dirty="0" smtClean="0">
                <a:solidFill>
                  <a:srgbClr val="003300"/>
                </a:solidFill>
                <a:latin typeface="+mn-lt"/>
              </a:rPr>
              <a:t>						</a:t>
            </a:r>
            <a:endParaRPr lang="en-US" cap="small" dirty="0">
              <a:solidFill>
                <a:srgbClr val="003300"/>
              </a:solidFill>
              <a:latin typeface="+mn-lt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18288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Preventive Medicine </a:t>
            </a:r>
            <a:r>
              <a:rPr lang="en-US" dirty="0" smtClean="0"/>
              <a:t>Counseling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1"/>
            <a:ext cx="8077200" cy="43697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These codes can be used to bill for HIV counseling or post-test positive counseling based on the duration of service:</a:t>
            </a:r>
          </a:p>
          <a:p>
            <a:r>
              <a:rPr lang="en-US" dirty="0"/>
              <a:t>99401- Approximately 15 minutes</a:t>
            </a:r>
          </a:p>
          <a:p>
            <a:pPr lvl="1"/>
            <a:r>
              <a:rPr lang="en-US" dirty="0"/>
              <a:t>If between 8-15 minutes add modifier U5</a:t>
            </a:r>
          </a:p>
          <a:p>
            <a:pPr lvl="1"/>
            <a:r>
              <a:rPr lang="en-US" dirty="0"/>
              <a:t>If under 8 minutes </a:t>
            </a:r>
            <a:r>
              <a:rPr lang="en-US" b="1" i="1" dirty="0"/>
              <a:t>DO NOT BILL</a:t>
            </a:r>
          </a:p>
          <a:p>
            <a:r>
              <a:rPr lang="en-US" dirty="0"/>
              <a:t>99402 Approximately 30 minutes</a:t>
            </a:r>
          </a:p>
          <a:p>
            <a:r>
              <a:rPr lang="en-US" dirty="0"/>
              <a:t>99403 Approximately 45 minutes</a:t>
            </a:r>
          </a:p>
          <a:p>
            <a:r>
              <a:rPr lang="en-US" dirty="0"/>
              <a:t>99404 Approximately 60 </a:t>
            </a:r>
            <a:r>
              <a:rPr lang="en-US" dirty="0" smtClean="0"/>
              <a:t>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27282"/>
      </p:ext>
    </p:extLst>
  </p:cSld>
  <p:clrMapOvr>
    <a:masterClrMapping/>
  </p:clrMapOvr>
  <p:transition spd="slow"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Rendering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Current </a:t>
            </a:r>
            <a:r>
              <a:rPr lang="en-US" dirty="0" smtClean="0"/>
              <a:t>NYS Medicaid </a:t>
            </a:r>
            <a:r>
              <a:rPr lang="en-US" dirty="0"/>
              <a:t>billing policy allows for a non-physician to bill and be paid for providing HIV counseling </a:t>
            </a:r>
            <a:r>
              <a:rPr lang="en-US" dirty="0" smtClean="0"/>
              <a:t>services</a:t>
            </a:r>
            <a:endParaRPr lang="en-US" dirty="0"/>
          </a:p>
          <a:p>
            <a:pPr marL="0" indent="0" algn="ctr">
              <a:buNone/>
            </a:pPr>
            <a:r>
              <a:rPr lang="en-US" b="1" i="1" dirty="0"/>
              <a:t>However</a:t>
            </a:r>
          </a:p>
          <a:p>
            <a:r>
              <a:rPr lang="en-US" dirty="0" smtClean="0"/>
              <a:t>Use Clinic (Institutional) Billing </a:t>
            </a:r>
          </a:p>
          <a:p>
            <a:r>
              <a:rPr lang="en-US" dirty="0" smtClean="0"/>
              <a:t>The </a:t>
            </a:r>
            <a:r>
              <a:rPr lang="en-US" dirty="0"/>
              <a:t>rendering provider on the 837i claim must be </a:t>
            </a:r>
            <a:r>
              <a:rPr lang="en-US" dirty="0" smtClean="0"/>
              <a:t>an MD,  NP or PA  </a:t>
            </a:r>
            <a:r>
              <a:rPr lang="en-US" dirty="0"/>
              <a:t>with a valid </a:t>
            </a:r>
            <a:r>
              <a:rPr lang="en-US" dirty="0" smtClean="0"/>
              <a:t>NPI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84746"/>
      </p:ext>
    </p:extLst>
  </p:cSld>
  <p:clrMapOvr>
    <a:masterClrMapping/>
  </p:clrMapOvr>
  <p:transition spd="slow"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Rendering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 </a:t>
            </a:r>
            <a:r>
              <a:rPr lang="en-US" dirty="0" smtClean="0"/>
              <a:t>HIV </a:t>
            </a:r>
            <a:r>
              <a:rPr lang="en-US" dirty="0"/>
              <a:t>counseling </a:t>
            </a:r>
            <a:r>
              <a:rPr lang="en-US" dirty="0" smtClean="0"/>
              <a:t>has to be rendered </a:t>
            </a:r>
            <a:r>
              <a:rPr lang="en-US" dirty="0"/>
              <a:t>as part of an </a:t>
            </a:r>
            <a:r>
              <a:rPr lang="en-US" dirty="0" smtClean="0"/>
              <a:t>E&amp;M </a:t>
            </a:r>
            <a:r>
              <a:rPr lang="en-US" dirty="0"/>
              <a:t>service (99201-99215) it should not be billed as a separate procedure</a:t>
            </a:r>
          </a:p>
          <a:p>
            <a:r>
              <a:rPr lang="en-US" dirty="0" smtClean="0"/>
              <a:t>Can bill </a:t>
            </a:r>
            <a:r>
              <a:rPr lang="en-US" dirty="0"/>
              <a:t>99401 - 99404 </a:t>
            </a:r>
            <a:r>
              <a:rPr lang="en-US" dirty="0" smtClean="0"/>
              <a:t>only if rendered &amp; </a:t>
            </a:r>
            <a:r>
              <a:rPr lang="en-US" dirty="0"/>
              <a:t>clearly documented as:</a:t>
            </a:r>
          </a:p>
          <a:p>
            <a:pPr lvl="1"/>
            <a:r>
              <a:rPr lang="en-US" sz="3200" dirty="0"/>
              <a:t>Discrete </a:t>
            </a:r>
            <a:r>
              <a:rPr lang="en-US" sz="3200" dirty="0" smtClean="0"/>
              <a:t>service distinctly </a:t>
            </a:r>
            <a:r>
              <a:rPr lang="en-US" sz="3200" dirty="0"/>
              <a:t>different from an E&amp;M service that is performed and billed for </a:t>
            </a:r>
            <a:r>
              <a:rPr lang="en-US" sz="3200" dirty="0" smtClean="0"/>
              <a:t>separately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218719"/>
      </p:ext>
    </p:extLst>
  </p:cSld>
  <p:clrMapOvr>
    <a:masterClrMapping/>
  </p:clrMapOvr>
  <p:transition spd="slow">
    <p:wipe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HIV Rate Codes Carved Out of APGs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077200" cy="4297363"/>
          </a:xfrm>
        </p:spPr>
        <p:txBody>
          <a:bodyPr>
            <a:noAutofit/>
          </a:bodyPr>
          <a:lstStyle/>
          <a:p>
            <a:r>
              <a:rPr lang="en-US" dirty="0" smtClean="0"/>
              <a:t>Under a carve out for HDs HIV C &amp; T  services for patients with Medicaid Managed Care (MMC) can be billed to MMIS</a:t>
            </a:r>
          </a:p>
          <a:p>
            <a:r>
              <a:rPr lang="en-US" dirty="0" smtClean="0"/>
              <a:t>Special Rate codes are available to </a:t>
            </a:r>
            <a:r>
              <a:rPr lang="en-US" dirty="0"/>
              <a:t>reimburse </a:t>
            </a:r>
            <a:r>
              <a:rPr lang="en-US" dirty="0" smtClean="0"/>
              <a:t>HDs </a:t>
            </a:r>
            <a:r>
              <a:rPr lang="en-US" dirty="0"/>
              <a:t>for HIV C&amp;T provided during a TB or STD clinic </a:t>
            </a:r>
            <a:r>
              <a:rPr lang="en-US" dirty="0" smtClean="0"/>
              <a:t>visit</a:t>
            </a:r>
            <a:endParaRPr lang="en-US" dirty="0"/>
          </a:p>
          <a:p>
            <a:r>
              <a:rPr lang="en-US" dirty="0"/>
              <a:t>Note: when billing for </a:t>
            </a:r>
            <a:r>
              <a:rPr lang="en-US" dirty="0" smtClean="0"/>
              <a:t>these rate </a:t>
            </a:r>
            <a:r>
              <a:rPr lang="en-US" dirty="0"/>
              <a:t>codes</a:t>
            </a:r>
            <a:r>
              <a:rPr lang="en-US" dirty="0" smtClean="0"/>
              <a:t>, the patient’s primary </a:t>
            </a:r>
            <a:r>
              <a:rPr lang="en-US" dirty="0"/>
              <a:t>insurance (managed care plan) need not be reported on the </a:t>
            </a:r>
            <a:r>
              <a:rPr lang="en-US" dirty="0" smtClean="0"/>
              <a:t>claim, use the CIN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84218"/>
      </p:ext>
    </p:extLst>
  </p:cSld>
  <p:clrMapOvr>
    <a:masterClrMapping/>
  </p:clrMapOvr>
  <p:transition spd="slow"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MMC HIV Codes - Carved Out of APGs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spcBef>
                <a:spcPts val="0"/>
              </a:spcBef>
              <a:buNone/>
            </a:pPr>
            <a:r>
              <a:rPr lang="en-US" sz="3600" b="1" dirty="0" smtClean="0"/>
              <a:t>Rate Codes only for HDs to use when billing MMIS</a:t>
            </a:r>
          </a:p>
          <a:p>
            <a:pPr lvl="1">
              <a:spcBef>
                <a:spcPts val="0"/>
              </a:spcBef>
            </a:pPr>
            <a:r>
              <a:rPr lang="en-US" sz="3200" dirty="0" smtClean="0"/>
              <a:t>1813 </a:t>
            </a:r>
            <a:r>
              <a:rPr lang="en-US" sz="3200" dirty="0"/>
              <a:t>TB/HIV counseling without testing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1814 </a:t>
            </a:r>
            <a:r>
              <a:rPr lang="en-US" sz="3200" dirty="0" smtClean="0"/>
              <a:t>STD/HIV </a:t>
            </a:r>
            <a:r>
              <a:rPr lang="en-US" sz="3200" dirty="0"/>
              <a:t>counseling without testing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1815 TB/HIV counseling and testing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1816 STD/HIV counseling and testing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1819 TB/HIV post test positive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1820 STD/HIV post test </a:t>
            </a:r>
            <a:r>
              <a:rPr lang="en-US" sz="3200" dirty="0" smtClean="0"/>
              <a:t>positive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102375"/>
      </p:ext>
    </p:extLst>
  </p:cSld>
  <p:clrMapOvr>
    <a:masterClrMapping/>
  </p:clrMapOvr>
  <p:transition spd="slow"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HIV Consent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“Chapter 308 of the Laws of 2010” </a:t>
            </a:r>
            <a:endParaRPr lang="en-US" dirty="0" smtClean="0"/>
          </a:p>
          <a:p>
            <a:pPr lvl="1"/>
            <a:r>
              <a:rPr lang="en-US" sz="3200" dirty="0"/>
              <a:t>M</a:t>
            </a:r>
            <a:r>
              <a:rPr lang="en-US" sz="3200" dirty="0" smtClean="0"/>
              <a:t>ade </a:t>
            </a:r>
            <a:r>
              <a:rPr lang="en-US" sz="3200" dirty="0"/>
              <a:t>changes to HIV testing practices in NY </a:t>
            </a:r>
            <a:r>
              <a:rPr lang="en-US" sz="3200" dirty="0" smtClean="0"/>
              <a:t>State to streamline process</a:t>
            </a:r>
          </a:p>
          <a:p>
            <a:pPr lvl="1"/>
            <a:r>
              <a:rPr lang="en-US" sz="3200" dirty="0" smtClean="0"/>
              <a:t>Verbal consent </a:t>
            </a:r>
            <a:r>
              <a:rPr lang="en-US" sz="3200" dirty="0"/>
              <a:t>for an HIV test is </a:t>
            </a:r>
            <a:r>
              <a:rPr lang="en-US" sz="3200" dirty="0" smtClean="0"/>
              <a:t>acceptable, document - Verbal Consent to HIV Test</a:t>
            </a:r>
            <a:endParaRPr lang="en-US" sz="3200" dirty="0"/>
          </a:p>
          <a:p>
            <a:pPr lvl="1"/>
            <a:r>
              <a:rPr lang="en-US" sz="3200" dirty="0" smtClean="0"/>
              <a:t>May use </a:t>
            </a:r>
            <a:r>
              <a:rPr lang="en-US" sz="3200" dirty="0"/>
              <a:t>of a simplified Informed Consent to HIV </a:t>
            </a:r>
            <a:r>
              <a:rPr lang="en-US" sz="3200" dirty="0" smtClean="0"/>
              <a:t>testing, </a:t>
            </a:r>
            <a:r>
              <a:rPr lang="en-US" sz="3200" dirty="0"/>
              <a:t>utilizing the </a:t>
            </a:r>
            <a:r>
              <a:rPr lang="en-US" sz="3200" dirty="0" smtClean="0"/>
              <a:t>DOH-2556 form – but not necessary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766475"/>
      </p:ext>
    </p:extLst>
  </p:cSld>
  <p:clrMapOvr>
    <a:masterClrMapping/>
  </p:clrMapOvr>
  <p:transition spd="slow">
    <p:wipe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DOH 2556 Form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00200"/>
            <a:ext cx="5410200" cy="482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466840"/>
      </p:ext>
    </p:extLst>
  </p:cSld>
  <p:clrMapOvr>
    <a:masterClrMapping/>
  </p:clrMapOvr>
  <p:transition spd="slow">
    <p:wipe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and/or SU 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A/SU Screening billable </a:t>
            </a:r>
            <a:r>
              <a:rPr lang="en-US" dirty="0"/>
              <a:t>to NYS Medicaid &amp; most other insurances</a:t>
            </a:r>
          </a:p>
          <a:p>
            <a:r>
              <a:rPr lang="en-US" dirty="0"/>
              <a:t>Must be provided by a Physician or a Nurse Practitioner</a:t>
            </a:r>
          </a:p>
          <a:p>
            <a:r>
              <a:rPr lang="en-US" dirty="0" smtClean="0"/>
              <a:t>Procedure </a:t>
            </a:r>
            <a:r>
              <a:rPr lang="en-US" dirty="0" smtClean="0"/>
              <a:t> </a:t>
            </a:r>
            <a:r>
              <a:rPr lang="en-US" dirty="0"/>
              <a:t>code </a:t>
            </a:r>
            <a:r>
              <a:rPr lang="en-US" dirty="0" smtClean="0"/>
              <a:t>H0049 or H0059 </a:t>
            </a:r>
            <a:r>
              <a:rPr lang="en-US" dirty="0" smtClean="0"/>
              <a:t>on </a:t>
            </a:r>
            <a:r>
              <a:rPr lang="en-US" dirty="0" smtClean="0"/>
              <a:t>claim</a:t>
            </a:r>
          </a:p>
          <a:p>
            <a:r>
              <a:rPr lang="en-US" smtClean="0"/>
              <a:t>Diagnosis codes V82.9 V65.42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961438"/>
      </p:ext>
    </p:extLst>
  </p:cSld>
  <p:clrMapOvr>
    <a:masterClrMapping/>
  </p:clrMapOvr>
  <p:transition spd="slow"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Smoking Cessation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Smoking Cessation billable to NYS Medicaid &amp; most other insurances</a:t>
            </a:r>
          </a:p>
          <a:p>
            <a:r>
              <a:rPr lang="en-US" dirty="0"/>
              <a:t>Must be provided by a Physician or a Nurse Practitioner</a:t>
            </a:r>
          </a:p>
          <a:p>
            <a:r>
              <a:rPr lang="en-US" dirty="0"/>
              <a:t>Diagnosis code 305.1 on claim</a:t>
            </a:r>
          </a:p>
          <a:p>
            <a:r>
              <a:rPr lang="en-US" dirty="0"/>
              <a:t>U</a:t>
            </a:r>
            <a:r>
              <a:rPr lang="en-US" dirty="0" smtClean="0"/>
              <a:t>p </a:t>
            </a:r>
            <a:r>
              <a:rPr lang="en-US" dirty="0"/>
              <a:t>to 6 sessions </a:t>
            </a:r>
            <a:r>
              <a:rPr lang="en-US" dirty="0" smtClean="0"/>
              <a:t>in a consecutive 12-month </a:t>
            </a:r>
            <a:r>
              <a:rPr lang="en-US" dirty="0"/>
              <a:t>period</a:t>
            </a:r>
          </a:p>
          <a:p>
            <a:r>
              <a:rPr lang="en-US" dirty="0"/>
              <a:t>Smoking cessation can be the sole reason for the visit</a:t>
            </a:r>
          </a:p>
          <a:p>
            <a:r>
              <a:rPr lang="en-US" dirty="0"/>
              <a:t>Intermediate counseling </a:t>
            </a:r>
            <a:r>
              <a:rPr lang="en-US" dirty="0" smtClean="0"/>
              <a:t>billed </a:t>
            </a:r>
            <a:r>
              <a:rPr lang="en-US" dirty="0"/>
              <a:t>using CPT 99406 for a 3-10 minute </a:t>
            </a:r>
            <a:r>
              <a:rPr lang="en-US" b="1" i="1" dirty="0" smtClean="0"/>
              <a:t>individual</a:t>
            </a:r>
            <a:r>
              <a:rPr lang="en-US" dirty="0" smtClean="0"/>
              <a:t> </a:t>
            </a:r>
            <a:r>
              <a:rPr lang="en-US" dirty="0"/>
              <a:t>session</a:t>
            </a:r>
          </a:p>
          <a:p>
            <a:r>
              <a:rPr lang="en-US" dirty="0"/>
              <a:t>Claim is billed as an APG claim-reimbursement is $</a:t>
            </a:r>
            <a:r>
              <a:rPr lang="en-US" dirty="0" smtClean="0"/>
              <a:t>20.00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011638"/>
      </p:ext>
    </p:extLst>
  </p:cSld>
  <p:clrMapOvr>
    <a:masterClrMapping/>
  </p:clrMapOvr>
  <p:transition spd="slow">
    <p:wipe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Smoking Cessation Intensive 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Intensive counseling is billed using CPT 99407</a:t>
            </a:r>
          </a:p>
          <a:p>
            <a:r>
              <a:rPr lang="en-US" dirty="0"/>
              <a:t>Session is greater than 10 minutes and may be a group (Use modifier HQ)</a:t>
            </a:r>
          </a:p>
          <a:p>
            <a:r>
              <a:rPr lang="en-US" dirty="0"/>
              <a:t>Reimbursement:</a:t>
            </a:r>
          </a:p>
          <a:p>
            <a:pPr lvl="1"/>
            <a:r>
              <a:rPr lang="en-US" dirty="0"/>
              <a:t>$8.50 group session</a:t>
            </a:r>
          </a:p>
          <a:p>
            <a:pPr lvl="1"/>
            <a:r>
              <a:rPr lang="en-US" dirty="0"/>
              <a:t>$20.00 for an individual session</a:t>
            </a:r>
          </a:p>
          <a:p>
            <a:r>
              <a:rPr lang="en-US" dirty="0"/>
              <a:t>Claim is billed as an APG claim</a:t>
            </a:r>
          </a:p>
          <a:p>
            <a:r>
              <a:rPr lang="en-US" dirty="0"/>
              <a:t>Claim may contain other CPT codes for HIV counseling and or E&amp;M </a:t>
            </a:r>
            <a:r>
              <a:rPr lang="en-US" dirty="0" smtClean="0"/>
              <a:t>codes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87224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99445863"/>
              </p:ext>
            </p:extLst>
          </p:nvPr>
        </p:nvGraphicFramePr>
        <p:xfrm>
          <a:off x="1066800" y="1752600"/>
          <a:ext cx="7620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b="1" cap="small" dirty="0" smtClean="0">
                <a:solidFill>
                  <a:srgbClr val="FF0000"/>
                </a:solidFill>
                <a:cs typeface="Calibri" pitchFamily="34" charset="0"/>
              </a:rPr>
              <a:t>L</a:t>
            </a:r>
            <a:r>
              <a:rPr lang="en-US" sz="3600" b="1" cap="small" dirty="0" smtClean="0">
                <a:solidFill>
                  <a:srgbClr val="FF0000"/>
                </a:solidFill>
                <a:cs typeface="Calibri" pitchFamily="34" charset="0"/>
              </a:rPr>
              <a:t>EARNING</a:t>
            </a:r>
            <a:r>
              <a:rPr lang="en-US" cap="small" dirty="0" smtClean="0">
                <a:solidFill>
                  <a:srgbClr val="FF0000"/>
                </a:solidFill>
                <a:cs typeface="Calibri" pitchFamily="34" charset="0"/>
              </a:rPr>
              <a:t> </a:t>
            </a:r>
            <a:r>
              <a:rPr lang="en-US" b="1" cap="small" dirty="0" smtClean="0">
                <a:solidFill>
                  <a:srgbClr val="FF0000"/>
                </a:solidFill>
                <a:cs typeface="Calibri" pitchFamily="34" charset="0"/>
              </a:rPr>
              <a:t>O</a:t>
            </a:r>
            <a:r>
              <a:rPr lang="en-US" sz="3600" b="1" cap="small" dirty="0" smtClean="0">
                <a:solidFill>
                  <a:srgbClr val="FF0000"/>
                </a:solidFill>
                <a:cs typeface="Calibri" pitchFamily="34" charset="0"/>
              </a:rPr>
              <a:t>BJECTIVES</a:t>
            </a:r>
            <a:r>
              <a:rPr lang="en-US" b="1" cap="small" dirty="0" smtClean="0">
                <a:solidFill>
                  <a:srgbClr val="FF0000"/>
                </a:solidFill>
                <a:cs typeface="Calibri" pitchFamily="34" charset="0"/>
              </a:rPr>
              <a:t>:</a:t>
            </a:r>
            <a:r>
              <a:rPr lang="en-US" cap="small" dirty="0" smtClean="0">
                <a:solidFill>
                  <a:srgbClr val="003300"/>
                </a:solidFill>
              </a:rPr>
              <a:t>	</a:t>
            </a:r>
            <a:r>
              <a:rPr lang="en-US" cap="small" dirty="0" smtClean="0">
                <a:solidFill>
                  <a:srgbClr val="003300"/>
                </a:solidFill>
                <a:latin typeface="+mn-lt"/>
              </a:rPr>
              <a:t>						</a:t>
            </a:r>
            <a:endParaRPr lang="en-US" cap="small" dirty="0">
              <a:solidFill>
                <a:srgbClr val="003300"/>
              </a:solidFill>
              <a:latin typeface="+mn-lt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18288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22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 Guidance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Guidance for </a:t>
            </a:r>
            <a:r>
              <a:rPr lang="en-US" dirty="0"/>
              <a:t>Health Departments -</a:t>
            </a:r>
            <a:r>
              <a:rPr lang="en-US" dirty="0" smtClean="0"/>
              <a:t> </a:t>
            </a:r>
            <a:r>
              <a:rPr lang="en-US" dirty="0"/>
              <a:t>New York State Medicaid </a:t>
            </a:r>
            <a:r>
              <a:rPr lang="en-US" dirty="0" smtClean="0"/>
              <a:t>Billing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3906"/>
      </p:ext>
    </p:extLst>
  </p:cSld>
  <p:clrMapOvr>
    <a:masterClrMapping/>
  </p:clrMapOvr>
  <p:transition spd="slow">
    <p:wipe dir="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Enroll and contract with the major </a:t>
            </a:r>
            <a:r>
              <a:rPr lang="en-US" dirty="0" smtClean="0"/>
              <a:t>payers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Decide on a billing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 a Superbill and patient registration </a:t>
            </a:r>
            <a:r>
              <a:rPr lang="en-US" dirty="0" smtClean="0"/>
              <a:t>forms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Bill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 Denials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Post Payments and </a:t>
            </a:r>
            <a:r>
              <a:rPr lang="en-US" dirty="0" smtClean="0"/>
              <a:t>Denials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27327"/>
      </p:ext>
    </p:extLst>
  </p:cSld>
  <p:clrMapOvr>
    <a:masterClrMapping/>
  </p:clrMapOvr>
  <p:transition spd="slow">
    <p:wipe dir="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153400" cy="4862144"/>
          </a:xfrm>
        </p:spPr>
        <p:txBody>
          <a:bodyPr>
            <a:normAutofit fontScale="25000" lnSpcReduction="20000"/>
          </a:bodyPr>
          <a:lstStyle/>
          <a:p>
            <a:r>
              <a:rPr lang="en-US" sz="5500" dirty="0"/>
              <a:t>List of helpful websites:</a:t>
            </a:r>
          </a:p>
          <a:p>
            <a:r>
              <a:rPr lang="en-US" sz="5500" dirty="0"/>
              <a:t>For Essential Community Providers a list is available at:</a:t>
            </a:r>
          </a:p>
          <a:p>
            <a:r>
              <a:rPr lang="en-US" sz="5500" u="sng" dirty="0">
                <a:hlinkClick r:id="rId2"/>
              </a:rPr>
              <a:t>http://hab.hrsa.gov/affordablecareact/ecp.html</a:t>
            </a:r>
            <a:endParaRPr lang="en-US" sz="5500" dirty="0"/>
          </a:p>
          <a:p>
            <a:r>
              <a:rPr lang="en-US" sz="5500" dirty="0"/>
              <a:t>To obtain an NPI:</a:t>
            </a:r>
          </a:p>
          <a:p>
            <a:r>
              <a:rPr lang="en-US" sz="5500" u="sng" dirty="0">
                <a:hlinkClick r:id="rId3"/>
              </a:rPr>
              <a:t>https://nppes.cms.hhs.gov/NPPES/Welcome.do</a:t>
            </a:r>
            <a:endParaRPr lang="en-US" sz="5500" dirty="0"/>
          </a:p>
          <a:p>
            <a:r>
              <a:rPr lang="en-US" sz="5500" dirty="0"/>
              <a:t>To obtain Medicare enrollment forms:</a:t>
            </a:r>
          </a:p>
          <a:p>
            <a:r>
              <a:rPr lang="en-US" sz="5500" u="sng" dirty="0">
                <a:hlinkClick r:id="rId4"/>
              </a:rPr>
              <a:t>http://www.cms.gov/Medicare/Provider-Enrollment-and-Certification/MedicareProviderSupEnroll/EnrollmentApplications.html</a:t>
            </a:r>
            <a:endParaRPr lang="en-US" sz="5500" dirty="0"/>
          </a:p>
          <a:p>
            <a:r>
              <a:rPr lang="en-US" sz="5500" dirty="0"/>
              <a:t>To obtain ETIN Certification forms and enrollment/EFT forms for NY Medicaid:</a:t>
            </a:r>
          </a:p>
          <a:p>
            <a:r>
              <a:rPr lang="en-US" sz="5500" u="sng" dirty="0">
                <a:hlinkClick r:id="rId5"/>
              </a:rPr>
              <a:t>https://www.emedny.org/info/ProviderEnrollment/</a:t>
            </a:r>
            <a:endParaRPr lang="en-US" sz="5500" dirty="0"/>
          </a:p>
          <a:p>
            <a:r>
              <a:rPr lang="en-US" sz="5500" dirty="0"/>
              <a:t>To complete the OMIG CCSL:</a:t>
            </a:r>
          </a:p>
          <a:p>
            <a:r>
              <a:rPr lang="en-US" sz="5500" u="sng" dirty="0">
                <a:hlinkClick r:id="rId6"/>
              </a:rPr>
              <a:t>www.omig.ny.gov</a:t>
            </a:r>
            <a:endParaRPr lang="en-US" sz="5500" dirty="0"/>
          </a:p>
          <a:p>
            <a:r>
              <a:rPr lang="en-US" sz="5500" dirty="0"/>
              <a:t>To complete the CAQH application</a:t>
            </a:r>
          </a:p>
          <a:p>
            <a:r>
              <a:rPr lang="en-US" sz="5500" u="sng" dirty="0">
                <a:hlinkClick r:id="rId7"/>
              </a:rPr>
              <a:t>http://www.caqh.org/access-upd.php</a:t>
            </a:r>
            <a:endParaRPr lang="en-US" sz="5500" dirty="0"/>
          </a:p>
          <a:p>
            <a:r>
              <a:rPr lang="en-US" sz="5500" dirty="0"/>
              <a:t>To watch the CAQH </a:t>
            </a:r>
            <a:r>
              <a:rPr lang="en-US" sz="5500" dirty="0" smtClean="0"/>
              <a:t>tutorial</a:t>
            </a:r>
            <a:endParaRPr lang="en-US" sz="5500" dirty="0"/>
          </a:p>
          <a:p>
            <a:r>
              <a:rPr lang="en-US" sz="5500" u="sng" dirty="0">
                <a:hlinkClick r:id="rId8"/>
              </a:rPr>
              <a:t>http://www.caqh.org/upd-tutorial.php</a:t>
            </a:r>
            <a:endParaRPr lang="en-US" sz="5500" dirty="0"/>
          </a:p>
          <a:p>
            <a:r>
              <a:rPr lang="en-US" sz="5500" dirty="0"/>
              <a:t>To obtain Model HIPAA notices</a:t>
            </a:r>
          </a:p>
          <a:p>
            <a:r>
              <a:rPr lang="en-US" sz="5500" dirty="0"/>
              <a:t>http//www.hhs.gov/ocr/privacy/hipaa/modelnotices.html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71699"/>
      </p:ext>
    </p:extLst>
  </p:cSld>
  <p:clrMapOvr>
    <a:masterClrMapping/>
  </p:clrMapOvr>
  <p:transition spd="slow">
    <p:wipe dir="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676400" y="20574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Questions?</a:t>
            </a: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14" y="5699234"/>
            <a:ext cx="1594986" cy="9144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952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14" y="5699234"/>
            <a:ext cx="1594986" cy="914400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609600" y="1219200"/>
            <a:ext cx="7848600" cy="4038600"/>
          </a:xfrm>
          <a:prstGeom prst="rect">
            <a:avLst/>
          </a:prstGeom>
          <a:solidFill>
            <a:srgbClr val="0000FF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the address shown below to complete your evaluation of today’s webinar and to apply for continuing medical education (CME) credit or continuing nursing education (CNE) credit.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www.ceitraining.org</a:t>
            </a:r>
            <a:r>
              <a:rPr lang="en-US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/onsite</a:t>
            </a: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38623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09600567"/>
              </p:ext>
            </p:extLst>
          </p:nvPr>
        </p:nvGraphicFramePr>
        <p:xfrm>
          <a:off x="1066800" y="1752600"/>
          <a:ext cx="7620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b="1" cap="small" dirty="0" smtClean="0">
                <a:solidFill>
                  <a:srgbClr val="FF0000"/>
                </a:solidFill>
                <a:cs typeface="Calibri" pitchFamily="34" charset="0"/>
              </a:rPr>
              <a:t>L</a:t>
            </a:r>
            <a:r>
              <a:rPr lang="en-US" sz="3600" b="1" cap="small" dirty="0" smtClean="0">
                <a:solidFill>
                  <a:srgbClr val="FF0000"/>
                </a:solidFill>
                <a:cs typeface="Calibri" pitchFamily="34" charset="0"/>
              </a:rPr>
              <a:t>EARNING</a:t>
            </a:r>
            <a:r>
              <a:rPr lang="en-US" cap="small" dirty="0" smtClean="0">
                <a:solidFill>
                  <a:srgbClr val="FF0000"/>
                </a:solidFill>
                <a:cs typeface="Calibri" pitchFamily="34" charset="0"/>
              </a:rPr>
              <a:t> </a:t>
            </a:r>
            <a:r>
              <a:rPr lang="en-US" b="1" cap="small" dirty="0" smtClean="0">
                <a:solidFill>
                  <a:srgbClr val="FF0000"/>
                </a:solidFill>
                <a:cs typeface="Calibri" pitchFamily="34" charset="0"/>
              </a:rPr>
              <a:t>O</a:t>
            </a:r>
            <a:r>
              <a:rPr lang="en-US" sz="3600" b="1" cap="small" dirty="0" smtClean="0">
                <a:solidFill>
                  <a:srgbClr val="FF0000"/>
                </a:solidFill>
                <a:cs typeface="Calibri" pitchFamily="34" charset="0"/>
              </a:rPr>
              <a:t>BJECTIVES</a:t>
            </a:r>
            <a:r>
              <a:rPr lang="en-US" b="1" cap="small" dirty="0" smtClean="0">
                <a:solidFill>
                  <a:srgbClr val="FF0000"/>
                </a:solidFill>
                <a:cs typeface="Calibri" pitchFamily="34" charset="0"/>
              </a:rPr>
              <a:t>:</a:t>
            </a:r>
            <a:r>
              <a:rPr lang="en-US" cap="small" dirty="0" smtClean="0">
                <a:solidFill>
                  <a:srgbClr val="003300"/>
                </a:solidFill>
              </a:rPr>
              <a:t>	</a:t>
            </a:r>
            <a:r>
              <a:rPr lang="en-US" cap="small" dirty="0" smtClean="0">
                <a:solidFill>
                  <a:srgbClr val="003300"/>
                </a:solidFill>
                <a:latin typeface="+mn-lt"/>
              </a:rPr>
              <a:t>						</a:t>
            </a:r>
            <a:endParaRPr lang="en-US" cap="small" dirty="0">
              <a:solidFill>
                <a:srgbClr val="003300"/>
              </a:solidFill>
              <a:latin typeface="+mn-lt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18288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63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956787"/>
          </a:xfrm>
        </p:spPr>
        <p:txBody>
          <a:bodyPr/>
          <a:lstStyle/>
          <a:p>
            <a:r>
              <a:rPr lang="en-US" b="1" dirty="0"/>
              <a:t>Why does billing </a:t>
            </a:r>
            <a:r>
              <a:rPr lang="en-US" b="1" dirty="0" smtClean="0"/>
              <a:t>need </a:t>
            </a:r>
            <a:r>
              <a:rPr lang="en-US" b="1" dirty="0"/>
              <a:t>to be implemented</a:t>
            </a:r>
            <a:r>
              <a:rPr lang="en-US" b="1" dirty="0" smtClean="0"/>
              <a:t>?</a:t>
            </a:r>
          </a:p>
          <a:p>
            <a:pPr lvl="1"/>
            <a:r>
              <a:rPr lang="en-US" dirty="0"/>
              <a:t>Decrease in </a:t>
            </a:r>
            <a:r>
              <a:rPr lang="en-US" dirty="0" smtClean="0"/>
              <a:t>funding = increased </a:t>
            </a:r>
            <a:r>
              <a:rPr lang="en-US" dirty="0"/>
              <a:t>need for revenue.</a:t>
            </a:r>
          </a:p>
          <a:p>
            <a:pPr lvl="1"/>
            <a:r>
              <a:rPr lang="en-US" dirty="0"/>
              <a:t> Patient Protection and Affordable Care Act (</a:t>
            </a:r>
            <a:r>
              <a:rPr lang="en-US" dirty="0" smtClean="0"/>
              <a:t>PPACA; a/k/a “Obama Care”) and </a:t>
            </a:r>
            <a:r>
              <a:rPr lang="en-US" dirty="0"/>
              <a:t>Medicaid expansion</a:t>
            </a:r>
          </a:p>
          <a:p>
            <a:pPr lvl="1"/>
            <a:r>
              <a:rPr lang="en-US" dirty="0"/>
              <a:t>Coverage of </a:t>
            </a:r>
            <a:r>
              <a:rPr lang="en-US" dirty="0" smtClean="0"/>
              <a:t>Preventive </a:t>
            </a:r>
            <a:r>
              <a:rPr lang="en-US" dirty="0"/>
              <a:t>Services</a:t>
            </a:r>
          </a:p>
          <a:p>
            <a:pPr lvl="1"/>
            <a:r>
              <a:rPr lang="en-US" dirty="0"/>
              <a:t>Essential Community </a:t>
            </a:r>
            <a:r>
              <a:rPr lang="en-US" dirty="0" smtClean="0"/>
              <a:t>Providers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124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Grade A and B Preventive Services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2700" dirty="0" smtClean="0"/>
              <a:t>The Patient Protection and Affordable Care Act (PPACA) is aimed at expanding access to health care </a:t>
            </a:r>
            <a:r>
              <a:rPr lang="en-US" altLang="en-US" sz="2700" dirty="0"/>
              <a:t>&amp;</a:t>
            </a:r>
            <a:r>
              <a:rPr lang="en-US" altLang="en-US" sz="2700" dirty="0" smtClean="0"/>
              <a:t> lowering cost barriers to seeking/receiving care, particularly high-value preventive care. The legislation requires Medicare </a:t>
            </a:r>
            <a:r>
              <a:rPr lang="en-US" altLang="en-US" sz="2700" dirty="0"/>
              <a:t>&amp;</a:t>
            </a:r>
            <a:r>
              <a:rPr lang="en-US" altLang="en-US" sz="2700" dirty="0" smtClean="0"/>
              <a:t> all qualified commercial health plans (except grandfathered individual and employer-sponsored plans) to cover routine preventive services graded A </a:t>
            </a:r>
            <a:r>
              <a:rPr lang="en-US" altLang="en-US" sz="2700" dirty="0"/>
              <a:t>&amp;</a:t>
            </a:r>
            <a:r>
              <a:rPr lang="en-US" altLang="en-US" sz="2700" dirty="0" smtClean="0"/>
              <a:t> B by the U.S. Preventive Services Task Force (USPSTF) at no cost to the consumer, along with recommended immunizations and additional preventive care and screenings for women.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5913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USPSTF A and B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382000" cy="5181599"/>
          </a:xfrm>
        </p:spPr>
        <p:txBody>
          <a:bodyPr>
            <a:normAutofit fontScale="25000" lnSpcReduction="20000"/>
          </a:bodyPr>
          <a:lstStyle/>
          <a:p>
            <a:r>
              <a:rPr lang="en-US" sz="5100" b="1" dirty="0" smtClean="0"/>
              <a:t>Services that Insurances Must Cover as Preventive Services:</a:t>
            </a:r>
          </a:p>
          <a:p>
            <a:pPr lvl="1"/>
            <a:r>
              <a:rPr lang="en-US" sz="9600" dirty="0"/>
              <a:t>Alcohol misuse: screening and counseling</a:t>
            </a:r>
          </a:p>
          <a:p>
            <a:pPr lvl="1"/>
            <a:r>
              <a:rPr lang="en-US" sz="9600" dirty="0"/>
              <a:t>Chlamydia screening: women</a:t>
            </a:r>
          </a:p>
          <a:p>
            <a:pPr lvl="1"/>
            <a:r>
              <a:rPr lang="en-US" sz="9600" dirty="0"/>
              <a:t>Gonorrhea screening: women</a:t>
            </a:r>
          </a:p>
          <a:p>
            <a:pPr lvl="1"/>
            <a:r>
              <a:rPr lang="en-US" sz="9600" dirty="0"/>
              <a:t>Hepatitis B screening: non-pregnant adolescents and adults</a:t>
            </a:r>
          </a:p>
          <a:p>
            <a:pPr lvl="1"/>
            <a:r>
              <a:rPr lang="en-US" sz="9600" dirty="0"/>
              <a:t>Hepatitis C virus infection screening: adults</a:t>
            </a:r>
          </a:p>
          <a:p>
            <a:pPr lvl="1"/>
            <a:r>
              <a:rPr lang="en-US" sz="9600" dirty="0"/>
              <a:t>Hepatitis C virus infection screening: adults</a:t>
            </a:r>
          </a:p>
          <a:p>
            <a:pPr lvl="1"/>
            <a:r>
              <a:rPr lang="en-US" sz="9600" dirty="0"/>
              <a:t>HIV screening: pregnant women</a:t>
            </a:r>
          </a:p>
          <a:p>
            <a:pPr lvl="1"/>
            <a:r>
              <a:rPr lang="en-US" sz="9600" dirty="0"/>
              <a:t>Intimate partner violence screening: women of childbearing age</a:t>
            </a:r>
          </a:p>
          <a:p>
            <a:pPr lvl="1"/>
            <a:r>
              <a:rPr lang="en-US" sz="9600" dirty="0"/>
              <a:t>Sexually transmitted infections counseling</a:t>
            </a:r>
          </a:p>
          <a:p>
            <a:pPr lvl="1"/>
            <a:r>
              <a:rPr lang="en-US" sz="9600" dirty="0"/>
              <a:t>Tobacco use counseling and interventions: non-pregnant adults</a:t>
            </a:r>
          </a:p>
          <a:p>
            <a:pPr lvl="1"/>
            <a:r>
              <a:rPr lang="en-US" sz="9600" dirty="0"/>
              <a:t>Tobacco use interventions: children and adolescents</a:t>
            </a:r>
          </a:p>
          <a:p>
            <a:pPr lvl="1"/>
            <a:r>
              <a:rPr lang="en-US" sz="9600" dirty="0"/>
              <a:t>Syphilis screening: </a:t>
            </a:r>
            <a:r>
              <a:rPr lang="en-US" sz="9600" dirty="0" smtClean="0"/>
              <a:t>non-pregnant and pregnant persons </a:t>
            </a:r>
            <a:endParaRPr lang="en-US" sz="9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5/9/15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580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Conclusion</a:t>
            </a:r>
          </a:p>
        </p:txBody>
      </p:sp>
      <p:sp>
        <p:nvSpPr>
          <p:cNvPr id="36866" name="Content Placeholder 3"/>
          <p:cNvSpPr>
            <a:spLocks noGrp="1"/>
          </p:cNvSpPr>
          <p:nvPr>
            <p:ph idx="1"/>
          </p:nvPr>
        </p:nvSpPr>
        <p:spPr bwMode="auto">
          <a:xfrm>
            <a:off x="762000" y="1447800"/>
            <a:ext cx="8153400" cy="4648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STD Clinics across NYS ARE Essential Community Providers</a:t>
            </a:r>
          </a:p>
          <a:p>
            <a:r>
              <a:rPr lang="en-US" altLang="en-US" dirty="0" smtClean="0"/>
              <a:t>STD Clinics are providing A and B rated preventive services which must be recognized and payable from all insurers</a:t>
            </a:r>
          </a:p>
          <a:p>
            <a:r>
              <a:rPr lang="en-US" altLang="en-US" dirty="0" smtClean="0"/>
              <a:t>The insurer cannot charge any copays on these services</a:t>
            </a:r>
          </a:p>
          <a:p>
            <a:pPr marL="0" indent="0" algn="ctr">
              <a:buNone/>
            </a:pPr>
            <a:r>
              <a:rPr lang="en-US" altLang="en-US" dirty="0" smtClean="0"/>
              <a:t>Let’s get ready to bill!</a:t>
            </a:r>
          </a:p>
          <a:p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5/9/15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5-9-15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802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2215</Words>
  <Application>Microsoft Office PowerPoint</Application>
  <PresentationFormat>On-screen Show (4:3)</PresentationFormat>
  <Paragraphs>454</Paragraphs>
  <Slides>44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Training</vt:lpstr>
      <vt:lpstr>Office Theme</vt:lpstr>
      <vt:lpstr>Billing for  Public Health STD Clinics </vt:lpstr>
      <vt:lpstr>PowerPoint Presentation</vt:lpstr>
      <vt:lpstr>LEARNING OBJECTIVES:       </vt:lpstr>
      <vt:lpstr>LEARNING OBJECTIVES:       </vt:lpstr>
      <vt:lpstr>LEARNING OBJECTIVES:       </vt:lpstr>
      <vt:lpstr>Background</vt:lpstr>
      <vt:lpstr>Grade A and B Preventive Services</vt:lpstr>
      <vt:lpstr>USPSTF A and B Recommendations</vt:lpstr>
      <vt:lpstr>Conclusion</vt:lpstr>
      <vt:lpstr>Steps to Take</vt:lpstr>
      <vt:lpstr>Credentialing</vt:lpstr>
      <vt:lpstr>NPI Application Instructions</vt:lpstr>
      <vt:lpstr>Medicare Requirements for Article 28 Clinic/Freestanding Facility</vt:lpstr>
      <vt:lpstr>PECOS/Medicare Enrollment</vt:lpstr>
      <vt:lpstr>NYS Medicaid Requirements for Article 28 Clinic/Freestanding Facility</vt:lpstr>
      <vt:lpstr>Summary</vt:lpstr>
      <vt:lpstr>Summary, continued</vt:lpstr>
      <vt:lpstr>Commercial Insurances/Blues Enrollment Requirements</vt:lpstr>
      <vt:lpstr>Council for Affordable Quality Healthcare - CAQH</vt:lpstr>
      <vt:lpstr>Ok, So Now You’re Enrolled</vt:lpstr>
      <vt:lpstr>Authorization Form</vt:lpstr>
      <vt:lpstr>Superbill Examples</vt:lpstr>
      <vt:lpstr>Coding E &amp; M Visits</vt:lpstr>
      <vt:lpstr>Coding E &amp; M Visits</vt:lpstr>
      <vt:lpstr>Coding Levels at a Glance</vt:lpstr>
      <vt:lpstr>New Patient  - E &amp; M Coding</vt:lpstr>
      <vt:lpstr>Established Patient  E &amp; M Coding</vt:lpstr>
      <vt:lpstr>Types of Billing Claims  </vt:lpstr>
      <vt:lpstr>HIV/AIDS Counseling &amp; Testing Services (C&amp;T)</vt:lpstr>
      <vt:lpstr>Preventive Medicine Counseling  </vt:lpstr>
      <vt:lpstr>Rendering Provider</vt:lpstr>
      <vt:lpstr>Rendering Provider</vt:lpstr>
      <vt:lpstr>HIV Rate Codes Carved Out of APGs</vt:lpstr>
      <vt:lpstr>MMC HIV Codes - Carved Out of APGs</vt:lpstr>
      <vt:lpstr>HIV Consent </vt:lpstr>
      <vt:lpstr>DOH 2556 Form</vt:lpstr>
      <vt:lpstr>Alcohol and/or SU  Screening</vt:lpstr>
      <vt:lpstr>Smoking Cessation</vt:lpstr>
      <vt:lpstr>Smoking Cessation Intensive Counseling</vt:lpstr>
      <vt:lpstr>HD Guidance Tool</vt:lpstr>
      <vt:lpstr>In Conclusion</vt:lpstr>
      <vt:lpstr>Useful Websites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2013-03-08T14:48:47Z</dcterms:created>
  <dcterms:modified xsi:type="dcterms:W3CDTF">2015-05-11T15:42:35Z</dcterms:modified>
</cp:coreProperties>
</file>