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4" r:id="rId2"/>
    <p:sldMasterId id="2147483697" r:id="rId3"/>
    <p:sldMasterId id="2147483713" r:id="rId4"/>
  </p:sldMasterIdLst>
  <p:notesMasterIdLst>
    <p:notesMasterId r:id="rId63"/>
  </p:notesMasterIdLst>
  <p:handoutMasterIdLst>
    <p:handoutMasterId r:id="rId64"/>
  </p:handoutMasterIdLst>
  <p:sldIdLst>
    <p:sldId id="293" r:id="rId5"/>
    <p:sldId id="289" r:id="rId6"/>
    <p:sldId id="460" r:id="rId7"/>
    <p:sldId id="294" r:id="rId8"/>
    <p:sldId id="390" r:id="rId9"/>
    <p:sldId id="306" r:id="rId10"/>
    <p:sldId id="305" r:id="rId11"/>
    <p:sldId id="453" r:id="rId12"/>
    <p:sldId id="303" r:id="rId13"/>
    <p:sldId id="304" r:id="rId14"/>
    <p:sldId id="391" r:id="rId15"/>
    <p:sldId id="412" r:id="rId16"/>
    <p:sldId id="308" r:id="rId17"/>
    <p:sldId id="392" r:id="rId18"/>
    <p:sldId id="394" r:id="rId19"/>
    <p:sldId id="393" r:id="rId20"/>
    <p:sldId id="413" r:id="rId21"/>
    <p:sldId id="307" r:id="rId22"/>
    <p:sldId id="397" r:id="rId23"/>
    <p:sldId id="463" r:id="rId24"/>
    <p:sldId id="399" r:id="rId25"/>
    <p:sldId id="400" r:id="rId26"/>
    <p:sldId id="433" r:id="rId27"/>
    <p:sldId id="374" r:id="rId28"/>
    <p:sldId id="375" r:id="rId29"/>
    <p:sldId id="409" r:id="rId30"/>
    <p:sldId id="402" r:id="rId31"/>
    <p:sldId id="406" r:id="rId32"/>
    <p:sldId id="456" r:id="rId33"/>
    <p:sldId id="359" r:id="rId34"/>
    <p:sldId id="416" r:id="rId35"/>
    <p:sldId id="417" r:id="rId36"/>
    <p:sldId id="407" r:id="rId37"/>
    <p:sldId id="408" r:id="rId38"/>
    <p:sldId id="422" r:id="rId39"/>
    <p:sldId id="444" r:id="rId40"/>
    <p:sldId id="443" r:id="rId41"/>
    <p:sldId id="385" r:id="rId42"/>
    <p:sldId id="434" r:id="rId43"/>
    <p:sldId id="436" r:id="rId44"/>
    <p:sldId id="437" r:id="rId45"/>
    <p:sldId id="438" r:id="rId46"/>
    <p:sldId id="432" r:id="rId47"/>
    <p:sldId id="454" r:id="rId48"/>
    <p:sldId id="461" r:id="rId49"/>
    <p:sldId id="462" r:id="rId50"/>
    <p:sldId id="351" r:id="rId51"/>
    <p:sldId id="372" r:id="rId52"/>
    <p:sldId id="353" r:id="rId53"/>
    <p:sldId id="354" r:id="rId54"/>
    <p:sldId id="355" r:id="rId55"/>
    <p:sldId id="442" r:id="rId56"/>
    <p:sldId id="343" r:id="rId57"/>
    <p:sldId id="450" r:id="rId58"/>
    <p:sldId id="363" r:id="rId59"/>
    <p:sldId id="451" r:id="rId60"/>
    <p:sldId id="452" r:id="rId61"/>
    <p:sldId id="373"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ection>
        <p14:section name="Overview and Objectives" id="{ABA716BF-3A5C-4ADB-94C9-CFEF84EBA240}">
          <p14:sldIdLst>
            <p14:sldId id="293"/>
            <p14:sldId id="289"/>
            <p14:sldId id="460"/>
            <p14:sldId id="294"/>
            <p14:sldId id="390"/>
            <p14:sldId id="306"/>
            <p14:sldId id="305"/>
            <p14:sldId id="453"/>
            <p14:sldId id="303"/>
            <p14:sldId id="304"/>
            <p14:sldId id="391"/>
            <p14:sldId id="412"/>
            <p14:sldId id="308"/>
            <p14:sldId id="392"/>
            <p14:sldId id="394"/>
            <p14:sldId id="393"/>
            <p14:sldId id="413"/>
            <p14:sldId id="307"/>
            <p14:sldId id="397"/>
            <p14:sldId id="463"/>
            <p14:sldId id="399"/>
            <p14:sldId id="400"/>
            <p14:sldId id="433"/>
            <p14:sldId id="374"/>
            <p14:sldId id="375"/>
            <p14:sldId id="409"/>
            <p14:sldId id="402"/>
            <p14:sldId id="406"/>
            <p14:sldId id="456"/>
            <p14:sldId id="359"/>
            <p14:sldId id="416"/>
            <p14:sldId id="417"/>
            <p14:sldId id="407"/>
            <p14:sldId id="408"/>
            <p14:sldId id="422"/>
            <p14:sldId id="444"/>
            <p14:sldId id="443"/>
            <p14:sldId id="385"/>
            <p14:sldId id="434"/>
            <p14:sldId id="436"/>
            <p14:sldId id="437"/>
            <p14:sldId id="438"/>
            <p14:sldId id="432"/>
            <p14:sldId id="454"/>
            <p14:sldId id="461"/>
            <p14:sldId id="462"/>
            <p14:sldId id="351"/>
            <p14:sldId id="372"/>
            <p14:sldId id="353"/>
            <p14:sldId id="354"/>
            <p14:sldId id="355"/>
            <p14:sldId id="442"/>
            <p14:sldId id="343"/>
            <p14:sldId id="450"/>
            <p14:sldId id="363"/>
            <p14:sldId id="451"/>
            <p14:sldId id="452"/>
            <p14:sldId id="373"/>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9FF"/>
    <a:srgbClr val="0099CC"/>
    <a:srgbClr val="0066CC"/>
    <a:srgbClr val="0066FF"/>
    <a:srgbClr val="3366FF"/>
    <a:srgbClr val="3399FF"/>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4" autoAdjust="0"/>
    <p:restoredTop sz="91272" autoAdjust="0"/>
  </p:normalViewPr>
  <p:slideViewPr>
    <p:cSldViewPr>
      <p:cViewPr varScale="1">
        <p:scale>
          <a:sx n="78" d="100"/>
          <a:sy n="78" d="100"/>
        </p:scale>
        <p:origin x="-120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4344"/>
    </p:cViewPr>
  </p:sorterViewPr>
  <p:notesViewPr>
    <p:cSldViewPr>
      <p:cViewPr varScale="1">
        <p:scale>
          <a:sx n="83" d="100"/>
          <a:sy n="83" d="100"/>
        </p:scale>
        <p:origin x="-31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3518396249534"/>
          <c:y val="4.7003541205978154E-2"/>
          <c:w val="0.85498220640569367"/>
          <c:h val="0.83565891472868215"/>
        </c:manualLayout>
      </c:layout>
      <c:lineChart>
        <c:grouping val="standard"/>
        <c:varyColors val="0"/>
        <c:ser>
          <c:idx val="1"/>
          <c:order val="0"/>
          <c:tx>
            <c:strRef>
              <c:f>Sheet1!$A$3</c:f>
              <c:strCache>
                <c:ptCount val="1"/>
                <c:pt idx="0">
                  <c:v>RPR</c:v>
                </c:pt>
              </c:strCache>
            </c:strRef>
          </c:tx>
          <c:spPr>
            <a:ln w="33637">
              <a:solidFill>
                <a:schemeClr val="accent2"/>
              </a:solidFill>
              <a:prstDash val="solid"/>
            </a:ln>
          </c:spPr>
          <c:marker>
            <c:symbol val="none"/>
          </c:marker>
          <c:cat>
            <c:numRef>
              <c:f>Sheet1!$B$1:$U$1</c:f>
              <c:numCache>
                <c:formatCode>General</c:formatCode>
                <c:ptCount val="20"/>
                <c:pt idx="1">
                  <c:v>2</c:v>
                </c:pt>
                <c:pt idx="2">
                  <c:v>3</c:v>
                </c:pt>
                <c:pt idx="3">
                  <c:v>4</c:v>
                </c:pt>
                <c:pt idx="4">
                  <c:v>5</c:v>
                </c:pt>
                <c:pt idx="5">
                  <c:v>6</c:v>
                </c:pt>
                <c:pt idx="6">
                  <c:v>7</c:v>
                </c:pt>
                <c:pt idx="7">
                  <c:v>8</c:v>
                </c:pt>
                <c:pt idx="8">
                  <c:v>9</c:v>
                </c:pt>
                <c:pt idx="9">
                  <c:v>10</c:v>
                </c:pt>
                <c:pt idx="10">
                  <c:v>11</c:v>
                </c:pt>
                <c:pt idx="11">
                  <c:v>12</c:v>
                </c:pt>
                <c:pt idx="13">
                  <c:v>10</c:v>
                </c:pt>
                <c:pt idx="15">
                  <c:v>20</c:v>
                </c:pt>
                <c:pt idx="17">
                  <c:v>30</c:v>
                </c:pt>
                <c:pt idx="19">
                  <c:v>40</c:v>
                </c:pt>
              </c:numCache>
            </c:numRef>
          </c:cat>
          <c:val>
            <c:numRef>
              <c:f>Sheet1!$B$3:$U$3</c:f>
              <c:numCache>
                <c:formatCode>General</c:formatCode>
                <c:ptCount val="20"/>
                <c:pt idx="2">
                  <c:v>50</c:v>
                </c:pt>
                <c:pt idx="3">
                  <c:v>86</c:v>
                </c:pt>
                <c:pt idx="4">
                  <c:v>92</c:v>
                </c:pt>
                <c:pt idx="5">
                  <c:v>94.7</c:v>
                </c:pt>
                <c:pt idx="6">
                  <c:v>97</c:v>
                </c:pt>
                <c:pt idx="7">
                  <c:v>98</c:v>
                </c:pt>
                <c:pt idx="8">
                  <c:v>98</c:v>
                </c:pt>
                <c:pt idx="9">
                  <c:v>97.2</c:v>
                </c:pt>
                <c:pt idx="10">
                  <c:v>97</c:v>
                </c:pt>
                <c:pt idx="11">
                  <c:v>96</c:v>
                </c:pt>
                <c:pt idx="13">
                  <c:v>94.2</c:v>
                </c:pt>
                <c:pt idx="14" formatCode="#,##0.00_);\(#,##0.00\)">
                  <c:v>93</c:v>
                </c:pt>
                <c:pt idx="15">
                  <c:v>91</c:v>
                </c:pt>
                <c:pt idx="16">
                  <c:v>89</c:v>
                </c:pt>
                <c:pt idx="17">
                  <c:v>86</c:v>
                </c:pt>
                <c:pt idx="18">
                  <c:v>78</c:v>
                </c:pt>
                <c:pt idx="19">
                  <c:v>70</c:v>
                </c:pt>
              </c:numCache>
            </c:numRef>
          </c:val>
          <c:smooth val="1"/>
        </c:ser>
        <c:dLbls>
          <c:showLegendKey val="0"/>
          <c:showVal val="0"/>
          <c:showCatName val="0"/>
          <c:showSerName val="0"/>
          <c:showPercent val="0"/>
          <c:showBubbleSize val="0"/>
        </c:dLbls>
        <c:marker val="1"/>
        <c:smooth val="0"/>
        <c:axId val="79340288"/>
        <c:axId val="79341824"/>
      </c:lineChart>
      <c:catAx>
        <c:axId val="79340288"/>
        <c:scaling>
          <c:orientation val="minMax"/>
        </c:scaling>
        <c:delete val="0"/>
        <c:axPos val="b"/>
        <c:numFmt formatCode="General" sourceLinked="1"/>
        <c:majorTickMark val="out"/>
        <c:minorTickMark val="none"/>
        <c:tickLblPos val="nextTo"/>
        <c:spPr>
          <a:ln w="2803">
            <a:solidFill>
              <a:schemeClr val="tx1"/>
            </a:solidFill>
            <a:prstDash val="solid"/>
          </a:ln>
        </c:spPr>
        <c:txPr>
          <a:bodyPr rot="0" vert="horz"/>
          <a:lstStyle/>
          <a:p>
            <a:pPr>
              <a:defRPr sz="1766" b="1" i="0" u="none" strike="noStrike" baseline="0">
                <a:solidFill>
                  <a:schemeClr val="tx1"/>
                </a:solidFill>
                <a:latin typeface="Book Antiqua"/>
                <a:ea typeface="Book Antiqua"/>
                <a:cs typeface="Book Antiqua"/>
              </a:defRPr>
            </a:pPr>
            <a:endParaRPr lang="en-US"/>
          </a:p>
        </c:txPr>
        <c:crossAx val="79341824"/>
        <c:crosses val="autoZero"/>
        <c:auto val="0"/>
        <c:lblAlgn val="ctr"/>
        <c:lblOffset val="100"/>
        <c:tickLblSkip val="1"/>
        <c:tickMarkSkip val="1"/>
        <c:noMultiLvlLbl val="0"/>
      </c:catAx>
      <c:valAx>
        <c:axId val="79341824"/>
        <c:scaling>
          <c:orientation val="minMax"/>
          <c:max val="100"/>
          <c:min val="50"/>
        </c:scaling>
        <c:delete val="0"/>
        <c:axPos val="l"/>
        <c:title>
          <c:tx>
            <c:rich>
              <a:bodyPr/>
              <a:lstStyle/>
              <a:p>
                <a:pPr>
                  <a:defRPr sz="1766" b="1" i="0" u="none" strike="noStrike" baseline="0">
                    <a:solidFill>
                      <a:schemeClr val="tx1"/>
                    </a:solidFill>
                    <a:latin typeface="Times New Roman"/>
                    <a:ea typeface="Times New Roman"/>
                    <a:cs typeface="Times New Roman"/>
                  </a:defRPr>
                </a:pPr>
                <a:r>
                  <a:rPr lang="en-US"/>
                  <a:t>% Cases Reactive</a:t>
                </a:r>
              </a:p>
            </c:rich>
          </c:tx>
          <c:layout>
            <c:manualLayout>
              <c:xMode val="edge"/>
              <c:yMode val="edge"/>
              <c:x val="8.0071174377224184E-3"/>
              <c:y val="0.25426356589147286"/>
            </c:manualLayout>
          </c:layout>
          <c:overlay val="0"/>
          <c:spPr>
            <a:noFill/>
            <a:ln w="22425">
              <a:noFill/>
            </a:ln>
          </c:spPr>
        </c:title>
        <c:numFmt formatCode="General" sourceLinked="1"/>
        <c:majorTickMark val="out"/>
        <c:minorTickMark val="none"/>
        <c:tickLblPos val="nextTo"/>
        <c:spPr>
          <a:ln w="2803">
            <a:solidFill>
              <a:schemeClr val="tx1"/>
            </a:solidFill>
            <a:prstDash val="solid"/>
          </a:ln>
        </c:spPr>
        <c:txPr>
          <a:bodyPr rot="0" vert="horz"/>
          <a:lstStyle/>
          <a:p>
            <a:pPr>
              <a:defRPr sz="1589" b="1" i="0" u="none" strike="noStrike" baseline="0">
                <a:solidFill>
                  <a:schemeClr val="tx1"/>
                </a:solidFill>
                <a:latin typeface="Times New Roman"/>
                <a:ea typeface="Times New Roman"/>
                <a:cs typeface="Times New Roman"/>
              </a:defRPr>
            </a:pPr>
            <a:endParaRPr lang="en-US"/>
          </a:p>
        </c:txPr>
        <c:crossAx val="79340288"/>
        <c:crosses val="autoZero"/>
        <c:crossBetween val="midCat"/>
      </c:valAx>
      <c:spPr>
        <a:noFill/>
        <a:ln w="22425">
          <a:noFill/>
        </a:ln>
      </c:spPr>
    </c:plotArea>
    <c:legend>
      <c:legendPos val="r"/>
      <c:layout>
        <c:manualLayout>
          <c:xMode val="edge"/>
          <c:yMode val="edge"/>
          <c:x val="0.26084356628618055"/>
          <c:y val="0.32890633652937518"/>
          <c:w val="0.23398576512455516"/>
          <c:h val="0.19844961240310077"/>
        </c:manualLayout>
      </c:layout>
      <c:overlay val="0"/>
      <c:spPr>
        <a:noFill/>
        <a:ln w="2803">
          <a:solidFill>
            <a:srgbClr val="000000"/>
          </a:solidFill>
          <a:prstDash val="solid"/>
        </a:ln>
      </c:spPr>
      <c:txPr>
        <a:bodyPr/>
        <a:lstStyle/>
        <a:p>
          <a:pPr>
            <a:defRPr sz="1783"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36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11/7/2014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2728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11/7/2014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1322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1F8DB90A-3FD5-4D3F-AFDC-4E8407763927}" type="slidenum">
              <a:rPr lang="en-US" altLang="en-US" smtClean="0">
                <a:ea typeface="MS PGothic" pitchFamily="34" charset="-128"/>
              </a:rPr>
              <a:pPr/>
              <a:t>4</a:t>
            </a:fld>
            <a:endParaRPr lang="en-US" altLang="en-US" smtClean="0">
              <a:ea typeface="MS PGothic" pitchFamily="34"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4D884-DF4A-43B8-813A-1680F39A1285}" type="slidenum">
              <a:rPr lang="en-US"/>
              <a:pPr/>
              <a:t>14</a:t>
            </a:fld>
            <a:endParaRPr lang="en-US"/>
          </a:p>
        </p:txBody>
      </p:sp>
      <p:sp>
        <p:nvSpPr>
          <p:cNvPr id="66562" name="Rectangle 2"/>
          <p:cNvSpPr>
            <a:spLocks noGrp="1" noRot="1" noChangeAspect="1" noChangeArrowheads="1" noTextEdit="1"/>
          </p:cNvSpPr>
          <p:nvPr>
            <p:ph type="sldImg"/>
          </p:nvPr>
        </p:nvSpPr>
        <p:spPr>
          <a:xfrm>
            <a:off x="1189038" y="703263"/>
            <a:ext cx="4630737" cy="3473450"/>
          </a:xfrm>
          <a:ln w="12700" cap="flat">
            <a:solidFill>
              <a:schemeClr val="tx1"/>
            </a:solidFill>
          </a:ln>
          <a:extLst>
            <a:ext uri="{909E8E84-426E-40DD-AFC4-6F175D3DCCD1}">
              <a14:hiddenFill xmlns:a14="http://schemas.microsoft.com/office/drawing/2010/main">
                <a:noFill/>
              </a14:hiddenFill>
            </a:ext>
          </a:extLst>
        </p:spPr>
      </p:sp>
      <p:sp>
        <p:nvSpPr>
          <p:cNvPr id="66563" name="Rectangle 3"/>
          <p:cNvSpPr>
            <a:spLocks noGrp="1" noChangeArrowheads="1"/>
          </p:cNvSpPr>
          <p:nvPr>
            <p:ph type="body" idx="1"/>
          </p:nvPr>
        </p:nvSpPr>
        <p:spPr>
          <a:xfrm>
            <a:off x="934720" y="4415790"/>
            <a:ext cx="5140960" cy="4183380"/>
          </a:xfrm>
          <a:ln/>
          <a:extLst>
            <a:ext uri="{91240B29-F687-4F45-9708-019B960494DF}">
              <a14:hiddenLine xmlns:a14="http://schemas.microsoft.com/office/drawing/2010/main" w="12700">
                <a:solidFill>
                  <a:schemeClr val="tx1"/>
                </a:solidFill>
                <a:miter lim="800000"/>
                <a:headEnd/>
                <a:tailEnd/>
              </a14:hiddenLine>
            </a:ext>
          </a:extLst>
        </p:spPr>
        <p:txBody>
          <a:bodyPr lIns="92185" tIns="45284" rIns="92185" bIns="45284"/>
          <a:lstStyle/>
          <a:p>
            <a:endParaRPr lang="es-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99108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92517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144812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3"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4098" name="Text Box 2"/>
          <p:cNvSpPr txBox="1">
            <a:spLocks noGrp="1" noChangeArrowheads="1"/>
          </p:cNvSpPr>
          <p:nvPr>
            <p:ph type="body"/>
          </p:nvPr>
        </p:nvSpPr>
        <p:spPr bwMode="auto">
          <a:xfrm>
            <a:off x="1069602"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charset="0"/>
                <a:ea typeface="msgothic" charset="0"/>
                <a:cs typeface="msgothic" charset="0"/>
              </a:rPr>
              <a:t>Serologic results. Boldface font represents positive results. Abbreviations: CIA, chemiluminescence immunoassay; RPR, rapid plasma reagin; TPPA, </a:t>
            </a:r>
            <a:r>
              <a:rPr lang="en-GB" i="1">
                <a:latin typeface="Arial" charset="0"/>
                <a:ea typeface="msgothic" charset="0"/>
                <a:cs typeface="msgothic" charset="0"/>
              </a:rPr>
              <a:t>Treponema pallidum</a:t>
            </a:r>
            <a:r>
              <a:rPr lang="en-GB">
                <a:latin typeface="Arial" charset="0"/>
                <a:ea typeface="msgothic" charset="0"/>
                <a:cs typeface="msgothic" charset="0"/>
              </a:rPr>
              <a:t> particle agglutination.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11/7/2014</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a:prstGeom prst="rect">
            <a:avLst/>
          </a:prstGeo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solidFill>
                  <a:prstClr val="black">
                    <a:tint val="75000"/>
                  </a:prstClr>
                </a:solidFill>
              </a:rPr>
              <a:pPr/>
              <a:t>11/7/2014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a:prstGeom prst="rect">
            <a:avLst/>
          </a:prstGeo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1053556771"/>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80275" y="5992813"/>
            <a:ext cx="14001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nchor="b"/>
          <a:lstStyle>
            <a:lvl1pPr>
              <a:lnSpc>
                <a:spcPts val="3200"/>
              </a:lnSpc>
              <a:defRPr sz="3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605642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80275" y="5992813"/>
            <a:ext cx="14001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nchor="b"/>
          <a:lstStyle>
            <a:lvl1pPr>
              <a:lnSpc>
                <a:spcPts val="3200"/>
              </a:lnSpc>
              <a:defRPr sz="3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5377798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cs typeface="+mn-cs"/>
              </a:defRPr>
            </a:lvl1pPr>
          </a:lstStyle>
          <a:p>
            <a:pPr>
              <a:defRPr/>
            </a:pPr>
            <a:r>
              <a:rPr lang="en-US"/>
              <a:t>May 2008</a:t>
            </a: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4246F8F-3634-4FAE-BECB-73D90E218FA3}" type="slidenum">
              <a:rPr lang="en-US"/>
              <a:pPr>
                <a:defRPr/>
              </a:pPr>
              <a:t>‹#›</a:t>
            </a:fld>
            <a:endParaRPr lang="en-US"/>
          </a:p>
        </p:txBody>
      </p:sp>
    </p:spTree>
    <p:extLst>
      <p:ext uri="{BB962C8B-B14F-4D97-AF65-F5344CB8AC3E}">
        <p14:creationId xmlns:p14="http://schemas.microsoft.com/office/powerpoint/2010/main" val="1931630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4E8ABD74-C708-458D-9BB0-A3555CF04756}" type="slidenum">
              <a:rPr lang="en-US"/>
              <a:pPr>
                <a:defRPr/>
              </a:pPr>
              <a:t>‹#›</a:t>
            </a:fld>
            <a:endParaRPr lang="en-US"/>
          </a:p>
        </p:txBody>
      </p:sp>
    </p:spTree>
    <p:extLst>
      <p:ext uri="{BB962C8B-B14F-4D97-AF65-F5344CB8AC3E}">
        <p14:creationId xmlns:p14="http://schemas.microsoft.com/office/powerpoint/2010/main" val="40710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562A4647-7D6D-4E48-BB92-8317275B6800}" type="slidenum">
              <a:rPr lang="en-US"/>
              <a:pPr>
                <a:defRPr/>
              </a:pPr>
              <a:t>‹#›</a:t>
            </a:fld>
            <a:endParaRPr lang="en-US"/>
          </a:p>
        </p:txBody>
      </p:sp>
    </p:spTree>
    <p:extLst>
      <p:ext uri="{BB962C8B-B14F-4D97-AF65-F5344CB8AC3E}">
        <p14:creationId xmlns:p14="http://schemas.microsoft.com/office/powerpoint/2010/main" val="180457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77028CE0-6699-49B9-AC1D-B35A128FE33B}" type="slidenum">
              <a:rPr lang="en-US"/>
              <a:pPr>
                <a:defRPr/>
              </a:pPr>
              <a:t>‹#›</a:t>
            </a:fld>
            <a:endParaRPr lang="en-US"/>
          </a:p>
        </p:txBody>
      </p:sp>
    </p:spTree>
    <p:extLst>
      <p:ext uri="{BB962C8B-B14F-4D97-AF65-F5344CB8AC3E}">
        <p14:creationId xmlns:p14="http://schemas.microsoft.com/office/powerpoint/2010/main" val="209497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E995858B-E56F-4F78-BE08-0BDE3A00C1FD}" type="slidenum">
              <a:rPr lang="en-US"/>
              <a:pPr>
                <a:defRPr/>
              </a:pPr>
              <a:t>‹#›</a:t>
            </a:fld>
            <a:endParaRPr lang="en-US"/>
          </a:p>
        </p:txBody>
      </p:sp>
    </p:spTree>
    <p:extLst>
      <p:ext uri="{BB962C8B-B14F-4D97-AF65-F5344CB8AC3E}">
        <p14:creationId xmlns:p14="http://schemas.microsoft.com/office/powerpoint/2010/main" val="2554019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9535DB99-3B9F-44AF-ADF6-4870B0BA9D21}" type="slidenum">
              <a:rPr lang="en-US"/>
              <a:pPr>
                <a:defRPr/>
              </a:pPr>
              <a:t>‹#›</a:t>
            </a:fld>
            <a:endParaRPr lang="en-US"/>
          </a:p>
        </p:txBody>
      </p:sp>
    </p:spTree>
    <p:extLst>
      <p:ext uri="{BB962C8B-B14F-4D97-AF65-F5344CB8AC3E}">
        <p14:creationId xmlns:p14="http://schemas.microsoft.com/office/powerpoint/2010/main" val="255788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5D50FC92-58BE-4C5A-AE4D-9FEBBED44482}" type="slidenum">
              <a:rPr lang="en-US"/>
              <a:pPr>
                <a:defRPr/>
              </a:pPr>
              <a:t>‹#›</a:t>
            </a:fld>
            <a:endParaRPr lang="en-US"/>
          </a:p>
        </p:txBody>
      </p:sp>
    </p:spTree>
    <p:extLst>
      <p:ext uri="{BB962C8B-B14F-4D97-AF65-F5344CB8AC3E}">
        <p14:creationId xmlns:p14="http://schemas.microsoft.com/office/powerpoint/2010/main" val="23261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8C44DBBE-967D-402C-8DAC-04D148EEA843}" type="slidenum">
              <a:rPr lang="en-US"/>
              <a:pPr>
                <a:defRPr/>
              </a:pPr>
              <a:t>‹#›</a:t>
            </a:fld>
            <a:endParaRPr lang="en-US"/>
          </a:p>
        </p:txBody>
      </p:sp>
    </p:spTree>
    <p:extLst>
      <p:ext uri="{BB962C8B-B14F-4D97-AF65-F5344CB8AC3E}">
        <p14:creationId xmlns:p14="http://schemas.microsoft.com/office/powerpoint/2010/main" val="4072473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F02F2632-1DA9-4616-A7DE-7754F26FEA3C}" type="slidenum">
              <a:rPr lang="en-US"/>
              <a:pPr>
                <a:defRPr/>
              </a:pPr>
              <a:t>‹#›</a:t>
            </a:fld>
            <a:endParaRPr lang="en-US"/>
          </a:p>
        </p:txBody>
      </p:sp>
    </p:spTree>
    <p:extLst>
      <p:ext uri="{BB962C8B-B14F-4D97-AF65-F5344CB8AC3E}">
        <p14:creationId xmlns:p14="http://schemas.microsoft.com/office/powerpoint/2010/main" val="3035664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51813098-9728-47C6-9F6D-5FE1DAF8788C}" type="slidenum">
              <a:rPr lang="en-US"/>
              <a:pPr>
                <a:defRPr/>
              </a:pPr>
              <a:t>‹#›</a:t>
            </a:fld>
            <a:endParaRPr lang="en-US"/>
          </a:p>
        </p:txBody>
      </p:sp>
    </p:spTree>
    <p:extLst>
      <p:ext uri="{BB962C8B-B14F-4D97-AF65-F5344CB8AC3E}">
        <p14:creationId xmlns:p14="http://schemas.microsoft.com/office/powerpoint/2010/main" val="64419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C3008876-CE19-45C1-9AD8-B7F4BBE727FB}" type="slidenum">
              <a:rPr lang="en-US"/>
              <a:pPr>
                <a:defRPr/>
              </a:pPr>
              <a:t>‹#›</a:t>
            </a:fld>
            <a:endParaRPr lang="en-US"/>
          </a:p>
        </p:txBody>
      </p:sp>
    </p:spTree>
    <p:extLst>
      <p:ext uri="{BB962C8B-B14F-4D97-AF65-F5344CB8AC3E}">
        <p14:creationId xmlns:p14="http://schemas.microsoft.com/office/powerpoint/2010/main" val="1137643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7CB72563-E9D4-4DF6-83AF-CE2A80269A9E}" type="slidenum">
              <a:rPr lang="en-US"/>
              <a:pPr>
                <a:defRPr/>
              </a:pPr>
              <a:t>‹#›</a:t>
            </a:fld>
            <a:endParaRPr lang="en-US"/>
          </a:p>
        </p:txBody>
      </p:sp>
    </p:spTree>
    <p:extLst>
      <p:ext uri="{BB962C8B-B14F-4D97-AF65-F5344CB8AC3E}">
        <p14:creationId xmlns:p14="http://schemas.microsoft.com/office/powerpoint/2010/main" val="3454544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A84D331A-08A8-4201-9941-9BC105CAB507}" type="slidenum">
              <a:rPr lang="en-US"/>
              <a:pPr>
                <a:defRPr/>
              </a:pPr>
              <a:t>‹#›</a:t>
            </a:fld>
            <a:endParaRPr lang="en-US"/>
          </a:p>
        </p:txBody>
      </p:sp>
    </p:spTree>
    <p:extLst>
      <p:ext uri="{BB962C8B-B14F-4D97-AF65-F5344CB8AC3E}">
        <p14:creationId xmlns:p14="http://schemas.microsoft.com/office/powerpoint/2010/main" val="1963629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770400"/>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299803"/>
      </p:ext>
    </p:extLst>
  </p:cSld>
  <p:clrMapOvr>
    <a:masterClrMapping/>
  </p:clrMapOvr>
  <p:transition spd="slow">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934697"/>
      </p:ext>
    </p:extLst>
  </p:cSld>
  <p:clrMapOvr>
    <a:masterClrMapping/>
  </p:clrMapOvr>
  <p:transition spd="slow">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82637"/>
      </p:ext>
    </p:extLst>
  </p:cSld>
  <p:clrMapOvr>
    <a:masterClrMapping/>
  </p:clrMapOvr>
  <p:transition spd="slow">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428849"/>
      </p:ext>
    </p:extLst>
  </p:cSld>
  <p:clrMapOvr>
    <a:masterClrMapping/>
  </p:clrMapOvr>
  <p:transition spd="slow">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022231"/>
      </p:ext>
    </p:extLst>
  </p:cSld>
  <p:clrMapOvr>
    <a:masterClrMapping/>
  </p:clrMapOvr>
  <p:transition spd="slow">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948644"/>
      </p:ext>
    </p:extLst>
  </p:cSld>
  <p:clrMapOvr>
    <a:masterClrMapping/>
  </p:clrMapOvr>
  <p:transition spd="slow">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432923"/>
      </p:ext>
    </p:extLst>
  </p:cSld>
  <p:clrMapOvr>
    <a:masterClrMapping/>
  </p:clrMapOvr>
  <p:transition spd="slow">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03949"/>
      </p:ext>
    </p:extLst>
  </p:cSld>
  <p:clrMapOvr>
    <a:masterClrMapping/>
  </p:clrMapOvr>
  <p:transition spd="slow">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48027"/>
      </p:ext>
    </p:extLst>
  </p:cSld>
  <p:clrMapOvr>
    <a:masterClrMapping/>
  </p:clrMapOvr>
  <p:transition spd="slow">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D8A29-2203-4C1E-8827-86B4F8D8B8E1}" type="datetimeFigureOut">
              <a:rPr lang="en-US" smtClean="0">
                <a:solidFill>
                  <a:prstClr val="black">
                    <a:tint val="75000"/>
                  </a:prstClr>
                </a:solidFill>
              </a:rPr>
              <a:pPr/>
              <a:t>11/7/2014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5D16E6-CD83-4D6F-8026-75A9C2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338144"/>
      </p:ext>
    </p:extLst>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a:prstGeom prst="rect">
            <a:avLst/>
          </a:prstGeo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solidFill>
                  <a:prstClr val="black">
                    <a:tint val="75000"/>
                  </a:prstClr>
                </a:solidFill>
              </a:rPr>
              <a:pPr/>
              <a:t>11/7/2014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a:prstGeom prst="rect">
            <a:avLst/>
          </a:prstGeo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801532405"/>
      </p:ext>
    </p:extLst>
  </p:cSld>
  <p:clrMapOvr>
    <a:masterClrMapping/>
  </p:clrMapOvr>
  <p:transition spd="slow">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a:prstGeom prst="rect">
            <a:avLst/>
          </a:prstGeo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solidFill>
                  <a:prstClr val="black">
                    <a:tint val="75000"/>
                  </a:prstClr>
                </a:solidFill>
              </a:rPr>
              <a:pPr/>
              <a:t>11/7/2014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a:prstGeom prst="rect">
            <a:avLst/>
          </a:prstGeo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2296709644"/>
      </p:ext>
    </p:extLst>
  </p:cSld>
  <p:clrMapOvr>
    <a:masterClrMapping/>
  </p:clrMapOvr>
  <p:transition spd="slow">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200"/>
              </a:lnSpc>
              <a:defRPr sz="3000" b="1" baseline="0">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r>
              <a:rPr lang="en-US" dirty="0" smtClean="0"/>
              <a:t>* Citations, references, and credits – Myriad Pro, 11pt</a:t>
            </a:r>
            <a:endParaRPr lang="en-US"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80868" y="5992033"/>
            <a:ext cx="1399032" cy="819912"/>
          </a:xfrm>
          <a:prstGeom prst="rect">
            <a:avLst/>
          </a:prstGeom>
        </p:spPr>
      </p:pic>
    </p:spTree>
    <p:extLst>
      <p:ext uri="{BB962C8B-B14F-4D97-AF65-F5344CB8AC3E}">
        <p14:creationId xmlns:p14="http://schemas.microsoft.com/office/powerpoint/2010/main" val="10593046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srcRect/>
          <a:stretch>
            <a:fillRect/>
          </a:stretch>
        </p:blipFill>
        <p:spPr bwMode="auto">
          <a:xfrm>
            <a:off x="7480300" y="6019800"/>
            <a:ext cx="1206500" cy="704850"/>
          </a:xfrm>
          <a:prstGeom prst="rect">
            <a:avLst/>
          </a:prstGeom>
          <a:noFill/>
          <a:ln w="9525">
            <a:noFill/>
            <a:miter lim="800000"/>
            <a:headEnd/>
            <a:tailEnd/>
          </a:ln>
        </p:spPr>
      </p:pic>
      <p:sp>
        <p:nvSpPr>
          <p:cNvPr id="7"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8061192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F202B2-AFC7-4679-A503-CCAB7C877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8025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CFB0FF9-72CD-4F21-96BD-339350AB2A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7486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EF20237-DDF0-4F3D-9DCB-0C9B6A6A4F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784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58F046D-10EC-4937-B6D6-68D55033ED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5524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D503748-B9A5-4507-A456-F640AA507BF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5967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C24CDB5-88B2-4B09-AC98-FC4A405D6B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652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995638E-B166-4AC7-90A1-BB894EF11A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5906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05C028-D328-4DC3-9CD7-908984B7749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1508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91D7259-83E7-4965-81C6-F7EE2697B7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639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EF3C515-BB56-4FAB-8D3E-DDB5C94132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1607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F8DAA70-B981-483A-BFBB-DF21B39AF0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8794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B589FFE-1C34-4420-B315-63F145AD7A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4284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A09441D-84F4-432D-B836-80A0E799EF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1949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1C8BC11-D516-433D-80D0-89C9C1BA9A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8968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54B9065-31D3-484A-8BA9-E0B06488D94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999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jpe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11/7/2014</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7" r:id="rId14"/>
    <p:sldLayoutId id="2147483668" r:id="rId15"/>
    <p:sldLayoutId id="2147483671"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8"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fontAlgn="base">
              <a:spcBef>
                <a:spcPct val="0"/>
              </a:spcBef>
              <a:spcAft>
                <a:spcPct val="0"/>
              </a:spcAft>
              <a:defRPr/>
            </a:pPr>
            <a:fld id="{3BC64394-055A-4013-837E-CB586CE9E59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6347631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solidFill>
                  <a:prstClr val="black">
                    <a:tint val="75000"/>
                  </a:prstClr>
                </a:solidFill>
              </a:rPr>
              <a:pPr/>
              <a:t>11/7/2014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17494586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4251468-8876-4874-97A4-CCA8CDF1267D}" type="slidenum">
              <a:rPr lang="en-US" smtClean="0">
                <a:solidFill>
                  <a:srgbClr val="FFFFFF"/>
                </a:solidFill>
              </a:rPr>
              <a:pPr eaLnBrk="0" fontAlgn="base" hangingPunct="0">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4212455973"/>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STD@CEITRAINING.ORG" TargetMode="External"/><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2133600"/>
            <a:ext cx="6629400" cy="1447800"/>
          </a:xfrm>
        </p:spPr>
        <p:txBody>
          <a:bodyPr>
            <a:normAutofit/>
          </a:bodyPr>
          <a:lstStyle/>
          <a:p>
            <a:pPr algn="ctr"/>
            <a:r>
              <a:rPr lang="en-US" altLang="en-US" smtClean="0"/>
              <a:t>Part </a:t>
            </a:r>
            <a:r>
              <a:rPr lang="en-US" altLang="en-US" dirty="0" smtClean="0"/>
              <a:t>2 Syphilis Testing: Selection and Interpretation</a:t>
            </a:r>
            <a:endParaRPr lang="en-US" dirty="0"/>
          </a:p>
        </p:txBody>
      </p:sp>
      <p:sp>
        <p:nvSpPr>
          <p:cNvPr id="5" name="Content Placeholder 4"/>
          <p:cNvSpPr>
            <a:spLocks noGrp="1"/>
          </p:cNvSpPr>
          <p:nvPr>
            <p:ph idx="4294967295"/>
            <p:custDataLst>
              <p:tags r:id="rId3"/>
            </p:custDataLst>
          </p:nvPr>
        </p:nvSpPr>
        <p:spPr>
          <a:xfrm>
            <a:off x="685800" y="4800600"/>
            <a:ext cx="8077200" cy="2389188"/>
          </a:xfrm>
          <a:prstGeom prst="rect">
            <a:avLst/>
          </a:prstGeom>
        </p:spPr>
        <p:txBody>
          <a:bodyPr>
            <a:normAutofit/>
          </a:bodyPr>
          <a:lstStyle/>
          <a:p>
            <a:pPr algn="ctr">
              <a:buNone/>
            </a:pPr>
            <a:r>
              <a:rPr lang="en-US" b="1" dirty="0" smtClean="0">
                <a:solidFill>
                  <a:schemeClr val="tx2"/>
                </a:solidFill>
              </a:rPr>
              <a:t>Marguerite A. Urban, MD</a:t>
            </a:r>
          </a:p>
          <a:p>
            <a:pPr algn="ctr">
              <a:buNone/>
            </a:pPr>
            <a:r>
              <a:rPr lang="en-US" sz="2400" b="1" dirty="0" smtClean="0">
                <a:solidFill>
                  <a:schemeClr val="tx2"/>
                </a:solidFill>
              </a:rPr>
              <a:t>University of Rochester Infectious Diseases</a:t>
            </a:r>
            <a:endParaRPr lang="en-US" sz="2400" b="1" dirty="0">
              <a:solidFill>
                <a:schemeClr val="tx2"/>
              </a:solidFill>
            </a:endParaRPr>
          </a:p>
          <a:p>
            <a:pPr algn="ctr">
              <a:buNone/>
            </a:pPr>
            <a:r>
              <a:rPr lang="en-US" sz="2400" b="1" dirty="0" smtClean="0">
                <a:solidFill>
                  <a:schemeClr val="tx2"/>
                </a:solidFill>
              </a:rPr>
              <a:t>Monroe County STD Clinic</a:t>
            </a:r>
            <a:endParaRPr lang="en-US" sz="2400" b="1" dirty="0">
              <a:solidFill>
                <a:schemeClr val="tx2"/>
              </a:solidFill>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600" y="5943600"/>
            <a:ext cx="1594986" cy="914400"/>
          </a:xfrm>
          <a:prstGeom prst="rect">
            <a:avLst/>
          </a:prstGeom>
        </p:spPr>
      </p:pic>
    </p:spTree>
    <p:custDataLst>
      <p:tags r:id="rId1"/>
    </p:custDataLst>
    <p:extLst>
      <p:ext uri="{BB962C8B-B14F-4D97-AF65-F5344CB8AC3E}">
        <p14:creationId xmlns:p14="http://schemas.microsoft.com/office/powerpoint/2010/main" val="3761110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93750" y="228600"/>
            <a:ext cx="8121650" cy="1143000"/>
          </a:xfrm>
        </p:spPr>
        <p:txBody>
          <a:bodyPr/>
          <a:lstStyle/>
          <a:p>
            <a:pPr>
              <a:lnSpc>
                <a:spcPts val="2600"/>
              </a:lnSpc>
            </a:pPr>
            <a:r>
              <a:rPr lang="en-US" altLang="en-US" sz="2200" dirty="0" smtClean="0">
                <a:ea typeface="MS PGothic" pitchFamily="34" charset="-128"/>
              </a:rPr>
              <a:t>Primary and Secondary Syphilis and HIV—Proportion of MSM* Attending STD Clinics with Primary and Secondary Syphilis who are Co-infected with HIV, STD Surveillance Network (</a:t>
            </a:r>
            <a:r>
              <a:rPr lang="en-US" altLang="en-US" sz="2200" dirty="0" err="1" smtClean="0">
                <a:ea typeface="MS PGothic" pitchFamily="34" charset="-128"/>
              </a:rPr>
              <a:t>SSuN</a:t>
            </a:r>
            <a:r>
              <a:rPr lang="en-US" altLang="en-US" sz="2200" dirty="0" smtClean="0">
                <a:ea typeface="MS PGothic" pitchFamily="34" charset="-128"/>
              </a:rPr>
              <a:t>), 2011</a:t>
            </a:r>
          </a:p>
        </p:txBody>
      </p:sp>
      <p:pic>
        <p:nvPicPr>
          <p:cNvPr id="37891" name="Content Placeholder 9" descr="Primary and Secondary Syphilis and HIV—Proportion of MSM* Attending STD Clinics with Primary and Secondary Syphilis who are Co-infected with HIV, STD Surveillance Network (SSuN), 2011"/>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598488" y="1524000"/>
            <a:ext cx="8088312" cy="4191000"/>
          </a:xfrm>
        </p:spPr>
      </p:pic>
      <p:sp>
        <p:nvSpPr>
          <p:cNvPr id="37892" name="Text Placeholder 3"/>
          <p:cNvSpPr>
            <a:spLocks noGrp="1"/>
          </p:cNvSpPr>
          <p:nvPr>
            <p:ph type="body" sz="quarter" idx="11"/>
          </p:nvPr>
        </p:nvSpPr>
        <p:spPr/>
        <p:txBody>
          <a:bodyPr/>
          <a:lstStyle/>
          <a:p>
            <a:r>
              <a:rPr lang="en-US" altLang="en-US" sz="900" smtClean="0">
                <a:solidFill>
                  <a:srgbClr val="000000"/>
                </a:solidFill>
                <a:ea typeface="MS PGothic" pitchFamily="34" charset="-128"/>
              </a:rPr>
              <a:t>*</a:t>
            </a:r>
            <a:r>
              <a:rPr lang="en-US" altLang="en-US" sz="900" b="1" smtClean="0">
                <a:solidFill>
                  <a:srgbClr val="000000"/>
                </a:solidFill>
                <a:ea typeface="MS PGothic" pitchFamily="34" charset="-128"/>
              </a:rPr>
              <a:t>MSM</a:t>
            </a:r>
            <a:r>
              <a:rPr lang="en-US" altLang="en-US" sz="900" smtClean="0">
                <a:solidFill>
                  <a:srgbClr val="000000"/>
                </a:solidFill>
                <a:ea typeface="MS PGothic" pitchFamily="34" charset="-128"/>
              </a:rPr>
              <a:t>=men who have sex with men.</a:t>
            </a:r>
          </a:p>
          <a:p>
            <a:r>
              <a:rPr lang="en-US" altLang="en-US" sz="900" b="1" smtClean="0">
                <a:solidFill>
                  <a:srgbClr val="000000"/>
                </a:solidFill>
                <a:ea typeface="MS PGothic" pitchFamily="34" charset="-128"/>
              </a:rPr>
              <a:t>NOTE</a:t>
            </a:r>
            <a:r>
              <a:rPr lang="en-US" altLang="en-US" sz="900" smtClean="0">
                <a:solidFill>
                  <a:srgbClr val="000000"/>
                </a:solidFill>
                <a:ea typeface="MS PGothic" pitchFamily="34" charset="-128"/>
              </a:rPr>
              <a:t>: Includes sites that reported data on at least 25 MSM with primary and secondary syphilis in 2011.</a:t>
            </a:r>
          </a:p>
        </p:txBody>
      </p:sp>
      <p:sp>
        <p:nvSpPr>
          <p:cNvPr id="37893" name="TextBox 4"/>
          <p:cNvSpPr txBox="1">
            <a:spLocks noChangeArrowheads="1"/>
          </p:cNvSpPr>
          <p:nvPr/>
        </p:nvSpPr>
        <p:spPr bwMode="auto">
          <a:xfrm>
            <a:off x="444500" y="6553200"/>
            <a:ext cx="6985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500">
                <a:solidFill>
                  <a:srgbClr val="0039A6"/>
                </a:solidFill>
                <a:latin typeface="Arial" pitchFamily="34" charset="0"/>
                <a:ea typeface="MS PGothic" pitchFamily="34" charset="-128"/>
              </a:rPr>
              <a:t>2011-Fig X.  SR</a:t>
            </a:r>
          </a:p>
        </p:txBody>
      </p:sp>
    </p:spTree>
    <p:extLst>
      <p:ext uri="{BB962C8B-B14F-4D97-AF65-F5344CB8AC3E}">
        <p14:creationId xmlns:p14="http://schemas.microsoft.com/office/powerpoint/2010/main" val="25196903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endParaRPr lang="en-US" dirty="0"/>
          </a:p>
        </p:txBody>
      </p:sp>
      <p:sp>
        <p:nvSpPr>
          <p:cNvPr id="174084" name="Rectangle 4"/>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3200" b="1" dirty="0">
                <a:solidFill>
                  <a:schemeClr val="tx2"/>
                </a:solidFill>
              </a:rPr>
              <a:t>The Diagnosis of </a:t>
            </a:r>
            <a:r>
              <a:rPr lang="en-US" sz="3200" b="1" dirty="0" smtClean="0">
                <a:solidFill>
                  <a:schemeClr val="tx2"/>
                </a:solidFill>
              </a:rPr>
              <a:t>Infectious Diseases</a:t>
            </a:r>
            <a:endParaRPr lang="en-US" sz="3200" b="1" dirty="0">
              <a:solidFill>
                <a:schemeClr val="tx2"/>
              </a:solidFill>
            </a:endParaRPr>
          </a:p>
        </p:txBody>
      </p:sp>
      <p:sp>
        <p:nvSpPr>
          <p:cNvPr id="174085" name="Rectangle 5"/>
          <p:cNvSpPr>
            <a:spLocks noChangeArrowheads="1"/>
          </p:cNvSpPr>
          <p:nvPr/>
        </p:nvSpPr>
        <p:spPr bwMode="auto">
          <a:xfrm>
            <a:off x="1143000" y="905483"/>
            <a:ext cx="7391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buClr>
                <a:schemeClr val="accent1"/>
              </a:buClr>
            </a:pPr>
            <a:endParaRPr lang="en-US" sz="2400" dirty="0"/>
          </a:p>
          <a:p>
            <a:pPr marL="342900" indent="-342900" eaLnBrk="1" hangingPunct="1">
              <a:lnSpc>
                <a:spcPct val="80000"/>
              </a:lnSpc>
              <a:spcBef>
                <a:spcPct val="20000"/>
              </a:spcBef>
              <a:buClr>
                <a:schemeClr val="accent1"/>
              </a:buClr>
              <a:buFont typeface="Arial" panose="020B0604020202020204" pitchFamily="34" charset="0"/>
              <a:buChar char="•"/>
            </a:pPr>
            <a:r>
              <a:rPr lang="en-US" sz="2400" dirty="0" smtClean="0"/>
              <a:t>Recognize </a:t>
            </a:r>
            <a:r>
              <a:rPr lang="en-US" sz="2400" dirty="0"/>
              <a:t>characteristic </a:t>
            </a:r>
            <a:r>
              <a:rPr lang="en-US" sz="2400" dirty="0" smtClean="0"/>
              <a:t>Clinical </a:t>
            </a:r>
            <a:r>
              <a:rPr lang="en-US" sz="2400" dirty="0"/>
              <a:t>S</a:t>
            </a:r>
            <a:r>
              <a:rPr lang="en-US" sz="2400" dirty="0" smtClean="0"/>
              <a:t>yndrome  associated with particular infectious agents and hopefully confirm through some </a:t>
            </a:r>
            <a:r>
              <a:rPr lang="en-US" sz="2400" dirty="0" smtClean="0"/>
              <a:t>microbiology</a:t>
            </a:r>
          </a:p>
          <a:p>
            <a:pPr marL="342900" indent="-342900" eaLnBrk="1" hangingPunct="1">
              <a:lnSpc>
                <a:spcPct val="80000"/>
              </a:lnSpc>
              <a:spcBef>
                <a:spcPct val="20000"/>
              </a:spcBef>
              <a:buClr>
                <a:schemeClr val="accent1"/>
              </a:buClr>
              <a:buFont typeface="Arial" panose="020B0604020202020204" pitchFamily="34" charset="0"/>
              <a:buChar char="•"/>
            </a:pPr>
            <a:endParaRPr lang="en-US" sz="1100" dirty="0">
              <a:solidFill>
                <a:schemeClr val="accent2"/>
              </a:solidFill>
            </a:endParaRPr>
          </a:p>
          <a:p>
            <a:pPr marL="342900" indent="-342900" eaLnBrk="1" hangingPunct="1">
              <a:lnSpc>
                <a:spcPct val="80000"/>
              </a:lnSpc>
              <a:spcBef>
                <a:spcPct val="20000"/>
              </a:spcBef>
              <a:buClr>
                <a:schemeClr val="accent1"/>
              </a:buClr>
              <a:buFont typeface="Arial" panose="020B0604020202020204" pitchFamily="34" charset="0"/>
              <a:buChar char="•"/>
            </a:pPr>
            <a:r>
              <a:rPr lang="en-US" sz="2400" dirty="0" smtClean="0">
                <a:solidFill>
                  <a:schemeClr val="accent2"/>
                </a:solidFill>
              </a:rPr>
              <a:t>Identify </a:t>
            </a:r>
            <a:r>
              <a:rPr lang="en-US" sz="2400" dirty="0" smtClean="0">
                <a:solidFill>
                  <a:schemeClr val="accent2"/>
                </a:solidFill>
              </a:rPr>
              <a:t>organism</a:t>
            </a:r>
          </a:p>
          <a:p>
            <a:pPr marL="800100" lvl="1" indent="-342900">
              <a:lnSpc>
                <a:spcPct val="80000"/>
              </a:lnSpc>
              <a:spcBef>
                <a:spcPct val="20000"/>
              </a:spcBef>
              <a:buClr>
                <a:schemeClr val="accent1"/>
              </a:buClr>
              <a:buFont typeface="Arial" panose="020B0604020202020204" pitchFamily="34" charset="0"/>
              <a:buChar char="•"/>
            </a:pPr>
            <a:r>
              <a:rPr lang="en-US" sz="2400" dirty="0" smtClean="0"/>
              <a:t>Visualize organism (microscopy, gram stain, other stains, EM)</a:t>
            </a:r>
          </a:p>
          <a:p>
            <a:pPr marL="800100" lvl="1" indent="-342900">
              <a:lnSpc>
                <a:spcPct val="80000"/>
              </a:lnSpc>
              <a:spcBef>
                <a:spcPct val="20000"/>
              </a:spcBef>
              <a:buClr>
                <a:schemeClr val="accent1"/>
              </a:buClr>
              <a:buFont typeface="Arial" panose="020B0604020202020204" pitchFamily="34" charset="0"/>
              <a:buChar char="•"/>
            </a:pPr>
            <a:r>
              <a:rPr lang="en-US" sz="2400" dirty="0" smtClean="0"/>
              <a:t>Culture</a:t>
            </a:r>
          </a:p>
          <a:p>
            <a:pPr marL="800100" lvl="1" indent="-342900">
              <a:lnSpc>
                <a:spcPct val="80000"/>
              </a:lnSpc>
              <a:spcBef>
                <a:spcPct val="20000"/>
              </a:spcBef>
              <a:buClr>
                <a:schemeClr val="accent1"/>
              </a:buClr>
              <a:buFont typeface="Arial" panose="020B0604020202020204" pitchFamily="34" charset="0"/>
              <a:buChar char="•"/>
            </a:pPr>
            <a:r>
              <a:rPr lang="en-US" sz="2400" dirty="0" smtClean="0"/>
              <a:t>Detection of organism through other microbiologic techniques</a:t>
            </a:r>
          </a:p>
          <a:p>
            <a:pPr marL="1257300" lvl="2" indent="-342900">
              <a:lnSpc>
                <a:spcPct val="80000"/>
              </a:lnSpc>
              <a:spcBef>
                <a:spcPct val="20000"/>
              </a:spcBef>
              <a:buClr>
                <a:schemeClr val="accent1"/>
              </a:buClr>
              <a:buFont typeface="Arial" panose="020B0604020202020204" pitchFamily="34" charset="0"/>
              <a:buChar char="•"/>
            </a:pPr>
            <a:r>
              <a:rPr lang="en-US" sz="2400" dirty="0" smtClean="0"/>
              <a:t>Immune assays, NAATs (PCR</a:t>
            </a:r>
            <a:r>
              <a:rPr lang="en-US" sz="2400" dirty="0" smtClean="0"/>
              <a:t>)</a:t>
            </a:r>
          </a:p>
          <a:p>
            <a:pPr marL="1257300" lvl="2" indent="-342900">
              <a:lnSpc>
                <a:spcPct val="80000"/>
              </a:lnSpc>
              <a:spcBef>
                <a:spcPct val="20000"/>
              </a:spcBef>
              <a:buClr>
                <a:schemeClr val="accent1"/>
              </a:buClr>
              <a:buFont typeface="Arial" panose="020B0604020202020204" pitchFamily="34" charset="0"/>
              <a:buChar char="•"/>
            </a:pPr>
            <a:endParaRPr lang="en-US" sz="1100" dirty="0" smtClean="0"/>
          </a:p>
          <a:p>
            <a:pPr marL="342900" indent="-342900">
              <a:lnSpc>
                <a:spcPct val="80000"/>
              </a:lnSpc>
              <a:spcBef>
                <a:spcPct val="20000"/>
              </a:spcBef>
              <a:buClr>
                <a:schemeClr val="accent1"/>
              </a:buClr>
              <a:buFont typeface="Arial" panose="020B0604020202020204" pitchFamily="34" charset="0"/>
              <a:buChar char="•"/>
            </a:pPr>
            <a:r>
              <a:rPr lang="en-US" sz="2400" dirty="0" smtClean="0">
                <a:solidFill>
                  <a:schemeClr val="accent2"/>
                </a:solidFill>
              </a:rPr>
              <a:t>Identify </a:t>
            </a:r>
            <a:r>
              <a:rPr lang="en-US" sz="2400" dirty="0" smtClean="0">
                <a:solidFill>
                  <a:schemeClr val="accent2"/>
                </a:solidFill>
              </a:rPr>
              <a:t>immune response to organism</a:t>
            </a:r>
          </a:p>
          <a:p>
            <a:pPr marL="1257300" lvl="2" indent="-342900">
              <a:lnSpc>
                <a:spcPct val="80000"/>
              </a:lnSpc>
              <a:spcBef>
                <a:spcPct val="20000"/>
              </a:spcBef>
              <a:buClr>
                <a:schemeClr val="accent1"/>
              </a:buClr>
              <a:buFont typeface="Arial" panose="020B0604020202020204" pitchFamily="34" charset="0"/>
              <a:buChar char="•"/>
            </a:pPr>
            <a:r>
              <a:rPr lang="en-US" sz="2400" dirty="0" smtClean="0"/>
              <a:t>Detection of antibody or other immune response (</a:t>
            </a:r>
            <a:r>
              <a:rPr lang="en-US" sz="2400" dirty="0" err="1" smtClean="0"/>
              <a:t>eg</a:t>
            </a:r>
            <a:r>
              <a:rPr lang="en-US" sz="2400" dirty="0" smtClean="0"/>
              <a:t>. PPD)</a:t>
            </a:r>
          </a:p>
          <a:p>
            <a:pPr marL="342900" indent="-342900" eaLnBrk="1" hangingPunct="1">
              <a:lnSpc>
                <a:spcPct val="80000"/>
              </a:lnSpc>
              <a:spcBef>
                <a:spcPct val="20000"/>
              </a:spcBef>
              <a:buClr>
                <a:schemeClr val="hlink"/>
              </a:buClr>
              <a:buSzPct val="70000"/>
              <a:buFont typeface="Wingdings" pitchFamily="2" charset="2"/>
              <a:buChar char="n"/>
            </a:pPr>
            <a:endParaRPr 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684826194"/>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Diagnosis of Syphilis</a:t>
            </a:r>
            <a:endParaRPr lang="en-US" dirty="0">
              <a:solidFill>
                <a:schemeClr val="tx2"/>
              </a:solidFill>
            </a:endParaRPr>
          </a:p>
        </p:txBody>
      </p:sp>
      <p:sp>
        <p:nvSpPr>
          <p:cNvPr id="3" name="Content Placeholder 2"/>
          <p:cNvSpPr>
            <a:spLocks noGrp="1"/>
          </p:cNvSpPr>
          <p:nvPr>
            <p:ph idx="1"/>
          </p:nvPr>
        </p:nvSpPr>
        <p:spPr>
          <a:xfrm>
            <a:off x="762000" y="1508918"/>
            <a:ext cx="8077200" cy="5349082"/>
          </a:xfrm>
        </p:spPr>
        <p:txBody>
          <a:bodyPr>
            <a:normAutofit/>
          </a:bodyPr>
          <a:lstStyle/>
          <a:p>
            <a:pPr>
              <a:lnSpc>
                <a:spcPct val="80000"/>
              </a:lnSpc>
              <a:buClr>
                <a:schemeClr val="accent1"/>
              </a:buClr>
            </a:pPr>
            <a:r>
              <a:rPr lang="en-US" sz="2400" dirty="0" smtClean="0"/>
              <a:t>Recognize Clinical Syndrome </a:t>
            </a:r>
          </a:p>
          <a:p>
            <a:pPr lvl="1">
              <a:lnSpc>
                <a:spcPct val="80000"/>
              </a:lnSpc>
              <a:buClr>
                <a:schemeClr val="accent1"/>
              </a:buClr>
            </a:pPr>
            <a:r>
              <a:rPr lang="en-US" sz="2000" dirty="0" smtClean="0"/>
              <a:t>Clinical Diagnosis of Syphilis is generally Poor ( “</a:t>
            </a:r>
            <a:r>
              <a:rPr lang="en-US" sz="2000" dirty="0" smtClean="0">
                <a:solidFill>
                  <a:srgbClr val="FF0000"/>
                </a:solidFill>
              </a:rPr>
              <a:t>to know syphilis is to know medicine”) </a:t>
            </a:r>
          </a:p>
          <a:p>
            <a:pPr lvl="1">
              <a:lnSpc>
                <a:spcPct val="80000"/>
              </a:lnSpc>
              <a:buClr>
                <a:schemeClr val="accent1"/>
              </a:buClr>
            </a:pPr>
            <a:r>
              <a:rPr lang="en-US" sz="2000" dirty="0"/>
              <a:t>W</a:t>
            </a:r>
            <a:r>
              <a:rPr lang="en-US" sz="2000" dirty="0" smtClean="0"/>
              <a:t>ide </a:t>
            </a:r>
            <a:r>
              <a:rPr lang="en-US" sz="2000" dirty="0"/>
              <a:t>spectrum of </a:t>
            </a:r>
            <a:r>
              <a:rPr lang="en-US" sz="2000" dirty="0" smtClean="0"/>
              <a:t>illness – chancre, rash most often identified </a:t>
            </a:r>
          </a:p>
          <a:p>
            <a:pPr lvl="1">
              <a:lnSpc>
                <a:spcPct val="80000"/>
              </a:lnSpc>
              <a:buClr>
                <a:schemeClr val="accent1"/>
              </a:buClr>
            </a:pPr>
            <a:r>
              <a:rPr lang="en-US" sz="2000" dirty="0" smtClean="0"/>
              <a:t>Lo</a:t>
            </a:r>
            <a:r>
              <a:rPr lang="en-US" sz="2000" dirty="0" smtClean="0"/>
              <a:t>ng </a:t>
            </a:r>
            <a:r>
              <a:rPr lang="en-US" sz="2000" dirty="0"/>
              <a:t>periods of latency</a:t>
            </a:r>
          </a:p>
          <a:p>
            <a:pPr>
              <a:lnSpc>
                <a:spcPct val="80000"/>
              </a:lnSpc>
              <a:buClr>
                <a:schemeClr val="accent1"/>
              </a:buClr>
            </a:pPr>
            <a:endParaRPr lang="en-US" sz="2000" dirty="0"/>
          </a:p>
          <a:p>
            <a:pPr>
              <a:lnSpc>
                <a:spcPct val="80000"/>
              </a:lnSpc>
              <a:buClr>
                <a:schemeClr val="accent1"/>
              </a:buClr>
            </a:pPr>
            <a:r>
              <a:rPr lang="en-US" sz="2400" dirty="0" smtClean="0"/>
              <a:t>Identify organism – cannot be easily cultured</a:t>
            </a:r>
          </a:p>
          <a:p>
            <a:pPr lvl="1">
              <a:lnSpc>
                <a:spcPct val="80000"/>
              </a:lnSpc>
              <a:buClr>
                <a:schemeClr val="accent1"/>
              </a:buClr>
            </a:pPr>
            <a:r>
              <a:rPr lang="en-US" sz="2000" dirty="0" smtClean="0"/>
              <a:t>Use specimens from lesions to </a:t>
            </a:r>
            <a:r>
              <a:rPr lang="en-US" sz="2000" dirty="0"/>
              <a:t>allow visualization of </a:t>
            </a:r>
            <a:r>
              <a:rPr lang="en-US" sz="2000" dirty="0" smtClean="0"/>
              <a:t>organism</a:t>
            </a:r>
          </a:p>
          <a:p>
            <a:pPr lvl="1">
              <a:lnSpc>
                <a:spcPct val="80000"/>
              </a:lnSpc>
              <a:buClr>
                <a:schemeClr val="accent1"/>
              </a:buClr>
            </a:pPr>
            <a:r>
              <a:rPr lang="en-US" sz="2000" dirty="0" smtClean="0"/>
              <a:t>Available </a:t>
            </a:r>
            <a:r>
              <a:rPr lang="en-US" sz="2000" dirty="0"/>
              <a:t>in specialized settings </a:t>
            </a:r>
            <a:r>
              <a:rPr lang="en-US" sz="2000" dirty="0" smtClean="0"/>
              <a:t>only</a:t>
            </a:r>
            <a:endParaRPr lang="en-US" sz="1600" dirty="0"/>
          </a:p>
          <a:p>
            <a:pPr>
              <a:lnSpc>
                <a:spcPct val="80000"/>
              </a:lnSpc>
              <a:buClr>
                <a:schemeClr val="accent1"/>
              </a:buClr>
            </a:pPr>
            <a:endParaRPr lang="en-US" sz="2000" dirty="0"/>
          </a:p>
          <a:p>
            <a:pPr>
              <a:lnSpc>
                <a:spcPct val="80000"/>
              </a:lnSpc>
              <a:buClr>
                <a:schemeClr val="accent1"/>
              </a:buClr>
            </a:pPr>
            <a:r>
              <a:rPr lang="en-US" sz="2400" dirty="0" smtClean="0"/>
              <a:t>Serology (antibody testing) </a:t>
            </a:r>
            <a:r>
              <a:rPr lang="en-US" sz="2400" dirty="0"/>
              <a:t>– </a:t>
            </a:r>
            <a:r>
              <a:rPr lang="en-US" sz="2400" dirty="0">
                <a:solidFill>
                  <a:srgbClr val="FF0000"/>
                </a:solidFill>
              </a:rPr>
              <a:t>cornerstone of </a:t>
            </a:r>
            <a:r>
              <a:rPr lang="en-US" sz="2400" dirty="0" smtClean="0">
                <a:solidFill>
                  <a:srgbClr val="FF0000"/>
                </a:solidFill>
              </a:rPr>
              <a:t>diagnosis </a:t>
            </a:r>
            <a:r>
              <a:rPr lang="en-US" sz="2400" dirty="0" smtClean="0"/>
              <a:t>– essential even when making a clinical diagnosis </a:t>
            </a:r>
            <a:endParaRPr lang="en-US" sz="2400" dirty="0"/>
          </a:p>
          <a:p>
            <a:pPr>
              <a:lnSpc>
                <a:spcPct val="80000"/>
              </a:lnSpc>
              <a:buClr>
                <a:schemeClr val="accent1"/>
              </a:buClr>
            </a:pPr>
            <a:endParaRPr lang="en-US" sz="2000" dirty="0"/>
          </a:p>
          <a:p>
            <a:pPr>
              <a:lnSpc>
                <a:spcPct val="80000"/>
              </a:lnSpc>
              <a:buClr>
                <a:schemeClr val="accent1"/>
              </a:buClr>
              <a:buFontTx/>
              <a:buChar char="•"/>
            </a:pPr>
            <a:endParaRPr lang="en-US" sz="2400" dirty="0"/>
          </a:p>
          <a:p>
            <a:endParaRPr lang="en-US" dirty="0"/>
          </a:p>
        </p:txBody>
      </p:sp>
    </p:spTree>
    <p:extLst>
      <p:ext uri="{BB962C8B-B14F-4D97-AF65-F5344CB8AC3E}">
        <p14:creationId xmlns:p14="http://schemas.microsoft.com/office/powerpoint/2010/main" val="3565700693"/>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3600" dirty="0" smtClean="0">
                <a:solidFill>
                  <a:schemeClr val="tx2"/>
                </a:solidFill>
              </a:rPr>
              <a:t>Syphilis: Lesion based Diagnostic Tests</a:t>
            </a:r>
            <a:endParaRPr lang="en-US" altLang="en-US" dirty="0" smtClean="0">
              <a:solidFill>
                <a:schemeClr val="tx2"/>
              </a:solidFill>
            </a:endParaRPr>
          </a:p>
        </p:txBody>
      </p:sp>
      <p:sp>
        <p:nvSpPr>
          <p:cNvPr id="41987" name="Rectangle 3"/>
          <p:cNvSpPr>
            <a:spLocks noGrp="1" noChangeArrowheads="1"/>
          </p:cNvSpPr>
          <p:nvPr>
            <p:ph type="body" idx="1"/>
          </p:nvPr>
        </p:nvSpPr>
        <p:spPr>
          <a:xfrm>
            <a:off x="762000" y="1219200"/>
            <a:ext cx="7772400" cy="4114800"/>
          </a:xfrm>
        </p:spPr>
        <p:txBody>
          <a:bodyPr>
            <a:normAutofit/>
          </a:bodyPr>
          <a:lstStyle/>
          <a:p>
            <a:r>
              <a:rPr lang="en-US" altLang="en-US" sz="2800" dirty="0" smtClean="0"/>
              <a:t>Identify the organism (not readily available)</a:t>
            </a:r>
          </a:p>
          <a:p>
            <a:pPr lvl="2"/>
            <a:r>
              <a:rPr lang="en-US" altLang="en-US" sz="2600" dirty="0" err="1" smtClean="0"/>
              <a:t>Darkfield</a:t>
            </a:r>
            <a:r>
              <a:rPr lang="en-US" altLang="en-US" sz="2600" dirty="0" smtClean="0"/>
              <a:t> examination of lesion exudate</a:t>
            </a:r>
          </a:p>
          <a:p>
            <a:pPr lvl="2"/>
            <a:r>
              <a:rPr lang="en-US" altLang="en-US" sz="2600" dirty="0" smtClean="0"/>
              <a:t>Direct fluorescent antibody test (DFA) of exudate</a:t>
            </a:r>
          </a:p>
          <a:p>
            <a:pPr lvl="2"/>
            <a:r>
              <a:rPr lang="en-US" altLang="en-US" sz="2600" dirty="0" smtClean="0"/>
              <a:t>PCR - No FDA licensed amplification tests available in US but some commercial labs offer a PCR test </a:t>
            </a:r>
          </a:p>
          <a:p>
            <a:pPr lvl="2"/>
            <a:r>
              <a:rPr lang="en-US" altLang="en-US" sz="2600" dirty="0" smtClean="0"/>
              <a:t>Biopsy for histopathology</a:t>
            </a:r>
          </a:p>
        </p:txBody>
      </p:sp>
    </p:spTree>
    <p:extLst>
      <p:ext uri="{BB962C8B-B14F-4D97-AF65-F5344CB8AC3E}">
        <p14:creationId xmlns:p14="http://schemas.microsoft.com/office/powerpoint/2010/main" val="386960913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228600"/>
            <a:ext cx="87630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en-US" sz="2800" b="0" dirty="0">
                <a:solidFill>
                  <a:schemeClr val="tx2"/>
                </a:solidFill>
              </a:rPr>
              <a:t>Lesion Based Diagnostic </a:t>
            </a:r>
            <a:r>
              <a:rPr lang="en-US" sz="2800" b="0" dirty="0" smtClean="0">
                <a:solidFill>
                  <a:schemeClr val="tx2"/>
                </a:solidFill>
              </a:rPr>
              <a:t>Tests: </a:t>
            </a:r>
            <a:r>
              <a:rPr lang="en-US" sz="2800" b="0" dirty="0" err="1" smtClean="0">
                <a:solidFill>
                  <a:schemeClr val="tx2"/>
                </a:solidFill>
              </a:rPr>
              <a:t>Darkfield</a:t>
            </a:r>
            <a:r>
              <a:rPr lang="en-US" sz="2800" b="0" dirty="0" smtClean="0">
                <a:solidFill>
                  <a:schemeClr val="tx2"/>
                </a:solidFill>
              </a:rPr>
              <a:t> </a:t>
            </a:r>
            <a:r>
              <a:rPr lang="en-US" sz="2800" b="0" dirty="0">
                <a:solidFill>
                  <a:schemeClr val="tx2"/>
                </a:solidFill>
              </a:rPr>
              <a:t>Microscopy </a:t>
            </a:r>
          </a:p>
        </p:txBody>
      </p:sp>
      <p:sp>
        <p:nvSpPr>
          <p:cNvPr id="64515" name="Rectangle 3"/>
          <p:cNvSpPr>
            <a:spLocks noGrp="1" noChangeArrowheads="1"/>
          </p:cNvSpPr>
          <p:nvPr>
            <p:ph sz="half" idx="1"/>
          </p:nvPr>
        </p:nvSpPr>
        <p:spPr>
          <a:xfrm>
            <a:off x="914400" y="1905000"/>
            <a:ext cx="4038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Font typeface="Wingdings" pitchFamily="2" charset="2"/>
              <a:buNone/>
            </a:pPr>
            <a:r>
              <a:rPr lang="en-US" sz="2400" b="1" u="sng" dirty="0" smtClean="0">
                <a:solidFill>
                  <a:schemeClr val="hlink"/>
                </a:solidFill>
              </a:rPr>
              <a:t>Advantages:  </a:t>
            </a:r>
          </a:p>
          <a:p>
            <a:pPr>
              <a:buClr>
                <a:schemeClr val="accent1"/>
              </a:buClr>
            </a:pPr>
            <a:r>
              <a:rPr lang="en-US" sz="2400" dirty="0" smtClean="0"/>
              <a:t>Immediate </a:t>
            </a:r>
            <a:r>
              <a:rPr lang="en-US" sz="2400" dirty="0"/>
              <a:t>result</a:t>
            </a:r>
          </a:p>
          <a:p>
            <a:pPr>
              <a:buClr>
                <a:schemeClr val="accent1"/>
              </a:buClr>
            </a:pPr>
            <a:r>
              <a:rPr lang="en-US" sz="2400" dirty="0"/>
              <a:t>Definite diagnosis if </a:t>
            </a:r>
            <a:r>
              <a:rPr lang="en-US" sz="2400" dirty="0" smtClean="0"/>
              <a:t>positive</a:t>
            </a:r>
          </a:p>
          <a:p>
            <a:pPr>
              <a:buClr>
                <a:schemeClr val="accent1"/>
              </a:buClr>
            </a:pPr>
            <a:r>
              <a:rPr lang="en-US" sz="2400" dirty="0" smtClean="0"/>
              <a:t>Good test performance</a:t>
            </a:r>
          </a:p>
          <a:p>
            <a:pPr lvl="1">
              <a:buClr>
                <a:schemeClr val="accent1"/>
              </a:buClr>
            </a:pPr>
            <a:r>
              <a:rPr lang="en-US" dirty="0" smtClean="0"/>
              <a:t>Sensitivity – 75%-85%</a:t>
            </a:r>
          </a:p>
          <a:p>
            <a:pPr lvl="1">
              <a:buClr>
                <a:schemeClr val="accent1"/>
              </a:buClr>
            </a:pPr>
            <a:r>
              <a:rPr lang="en-US" dirty="0" smtClean="0"/>
              <a:t>Specificity – 95%</a:t>
            </a:r>
            <a:endParaRPr lang="en-US" dirty="0"/>
          </a:p>
          <a:p>
            <a:pPr>
              <a:buClr>
                <a:srgbClr val="FFFF99"/>
              </a:buClr>
              <a:buSzTx/>
              <a:buFontTx/>
              <a:buChar char="•"/>
            </a:pPr>
            <a:endParaRPr lang="en-US" sz="1000" dirty="0"/>
          </a:p>
          <a:p>
            <a:pPr marL="0" indent="0">
              <a:buNone/>
            </a:pPr>
            <a:endParaRPr lang="en-US" sz="2400" dirty="0"/>
          </a:p>
        </p:txBody>
      </p:sp>
      <p:sp>
        <p:nvSpPr>
          <p:cNvPr id="64517" name="Rectangle 5"/>
          <p:cNvSpPr>
            <a:spLocks noGrp="1" noChangeArrowheads="1"/>
          </p:cNvSpPr>
          <p:nvPr>
            <p:ph sz="half" idx="2"/>
          </p:nvPr>
        </p:nvSpPr>
        <p:spPr>
          <a:xfrm>
            <a:off x="4406630" y="1981200"/>
            <a:ext cx="4265579" cy="4565592"/>
          </a:xfrm>
        </p:spPr>
        <p:txBody>
          <a:bodyPr>
            <a:normAutofit/>
          </a:bodyPr>
          <a:lstStyle/>
          <a:p>
            <a:pPr lvl="1">
              <a:lnSpc>
                <a:spcPct val="80000"/>
              </a:lnSpc>
              <a:buFontTx/>
              <a:buNone/>
            </a:pPr>
            <a:r>
              <a:rPr lang="en-US" b="1" u="sng" dirty="0">
                <a:solidFill>
                  <a:schemeClr val="hlink"/>
                </a:solidFill>
              </a:rPr>
              <a:t>Disadvantages:</a:t>
            </a:r>
            <a:r>
              <a:rPr lang="en-US" dirty="0">
                <a:solidFill>
                  <a:schemeClr val="hlink"/>
                </a:solidFill>
              </a:rPr>
              <a:t> </a:t>
            </a:r>
          </a:p>
          <a:p>
            <a:pPr lvl="1">
              <a:lnSpc>
                <a:spcPct val="80000"/>
              </a:lnSpc>
              <a:buClr>
                <a:schemeClr val="accent1"/>
              </a:buClr>
              <a:buFont typeface="Arial" panose="020B0604020202020204" pitchFamily="34" charset="0"/>
              <a:buChar char="•"/>
            </a:pPr>
            <a:r>
              <a:rPr lang="en-US" dirty="0" smtClean="0"/>
              <a:t>Need specialized </a:t>
            </a:r>
            <a:r>
              <a:rPr lang="en-US" dirty="0"/>
              <a:t>equipment </a:t>
            </a:r>
            <a:r>
              <a:rPr lang="en-US" dirty="0" smtClean="0"/>
              <a:t>and experienced </a:t>
            </a:r>
            <a:r>
              <a:rPr lang="en-US" dirty="0" err="1" smtClean="0"/>
              <a:t>microscopist</a:t>
            </a:r>
            <a:endParaRPr lang="en-US" dirty="0"/>
          </a:p>
          <a:p>
            <a:pPr lvl="1">
              <a:lnSpc>
                <a:spcPct val="80000"/>
              </a:lnSpc>
              <a:buClr>
                <a:schemeClr val="accent1"/>
              </a:buClr>
              <a:buFont typeface="Arial" panose="020B0604020202020204" pitchFamily="34" charset="0"/>
              <a:buChar char="•"/>
            </a:pPr>
            <a:r>
              <a:rPr lang="en-US" dirty="0" smtClean="0"/>
              <a:t>Should not be used for oral lesions</a:t>
            </a:r>
          </a:p>
          <a:p>
            <a:pPr lvl="2">
              <a:lnSpc>
                <a:spcPct val="80000"/>
              </a:lnSpc>
              <a:buClr>
                <a:schemeClr val="accent1"/>
              </a:buClr>
            </a:pPr>
            <a:r>
              <a:rPr lang="en-US" dirty="0" smtClean="0"/>
              <a:t>Normal flora </a:t>
            </a:r>
            <a:r>
              <a:rPr lang="en-US" dirty="0" err="1" smtClean="0"/>
              <a:t>treponemes</a:t>
            </a:r>
            <a:r>
              <a:rPr lang="en-US" dirty="0" smtClean="0"/>
              <a:t> found in mouth </a:t>
            </a:r>
            <a:endParaRPr lang="en-US" dirty="0"/>
          </a:p>
          <a:p>
            <a:pPr lvl="1">
              <a:lnSpc>
                <a:spcPct val="80000"/>
              </a:lnSpc>
              <a:buClr>
                <a:schemeClr val="accent1"/>
              </a:buClr>
              <a:buFont typeface="Arial" panose="020B0604020202020204" pitchFamily="34" charset="0"/>
              <a:buChar char="•"/>
            </a:pPr>
            <a:r>
              <a:rPr lang="en-US" dirty="0" smtClean="0"/>
              <a:t>Sensitivity declines with healing </a:t>
            </a:r>
            <a:r>
              <a:rPr lang="en-US" dirty="0"/>
              <a:t>of lesion and use of soaps/other topical agents</a:t>
            </a:r>
          </a:p>
          <a:p>
            <a:pPr lvl="1">
              <a:lnSpc>
                <a:spcPct val="80000"/>
              </a:lnSpc>
              <a:buClr>
                <a:srgbClr val="FFFF99"/>
              </a:buClr>
              <a:buFontTx/>
              <a:buChar char="•"/>
            </a:pPr>
            <a:endParaRPr lang="en-US" dirty="0"/>
          </a:p>
          <a:p>
            <a:pPr lvl="1">
              <a:lnSpc>
                <a:spcPct val="80000"/>
              </a:lnSpc>
            </a:pPr>
            <a:endParaRPr lang="en-US" sz="1200" dirty="0"/>
          </a:p>
          <a:p>
            <a:pPr>
              <a:lnSpc>
                <a:spcPct val="80000"/>
              </a:lnSpc>
              <a:buFont typeface="Wingdings" pitchFamily="2" charset="2"/>
              <a:buNone/>
            </a:pPr>
            <a:r>
              <a:rPr lang="en-US" sz="1400" dirty="0"/>
              <a:t> </a:t>
            </a:r>
          </a:p>
        </p:txBody>
      </p:sp>
      <p:sp>
        <p:nvSpPr>
          <p:cNvPr id="7" name="Footer Placeholder 5"/>
          <p:cNvSpPr>
            <a:spLocks noGrp="1"/>
          </p:cNvSpPr>
          <p:nvPr>
            <p:ph type="ftr" sz="quarter" idx="11"/>
          </p:nvPr>
        </p:nvSpPr>
        <p:spPr/>
        <p:txBody>
          <a:bodyPr/>
          <a:lstStyle/>
          <a:p>
            <a:endParaRPr lang="en-US" dirty="0"/>
          </a:p>
        </p:txBody>
      </p:sp>
      <p:sp>
        <p:nvSpPr>
          <p:cNvPr id="64519" name="Text Box 7"/>
          <p:cNvSpPr txBox="1">
            <a:spLocks noChangeArrowheads="1"/>
          </p:cNvSpPr>
          <p:nvPr/>
        </p:nvSpPr>
        <p:spPr bwMode="auto">
          <a:xfrm>
            <a:off x="838200" y="1034374"/>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Obtain sample from </a:t>
            </a:r>
            <a:r>
              <a:rPr lang="en-US" sz="2400" dirty="0" smtClean="0"/>
              <a:t>moist </a:t>
            </a:r>
            <a:r>
              <a:rPr lang="en-US" sz="2400" dirty="0" smtClean="0"/>
              <a:t>mucosal lesion</a:t>
            </a:r>
            <a:r>
              <a:rPr lang="en-US" sz="2400" dirty="0" smtClean="0"/>
              <a:t>: chancre, </a:t>
            </a:r>
            <a:r>
              <a:rPr lang="en-US" sz="2400" dirty="0" smtClean="0"/>
              <a:t> </a:t>
            </a:r>
            <a:r>
              <a:rPr lang="en-US" sz="2400" dirty="0" err="1" smtClean="0"/>
              <a:t>condylomata</a:t>
            </a:r>
            <a:r>
              <a:rPr lang="en-US" sz="2400" dirty="0" smtClean="0"/>
              <a:t> </a:t>
            </a:r>
            <a:r>
              <a:rPr lang="en-US" sz="2400" dirty="0" err="1" smtClean="0"/>
              <a:t>latum</a:t>
            </a:r>
            <a:r>
              <a:rPr lang="en-US" sz="2400" dirty="0" smtClean="0"/>
              <a:t> lesion</a:t>
            </a:r>
            <a:endParaRPr lang="en-US" sz="2400" dirty="0"/>
          </a:p>
        </p:txBody>
      </p:sp>
    </p:spTree>
    <p:extLst>
      <p:ext uri="{BB962C8B-B14F-4D97-AF65-F5344CB8AC3E}">
        <p14:creationId xmlns:p14="http://schemas.microsoft.com/office/powerpoint/2010/main" val="4482733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endParaRPr lang="en-US" dirty="0"/>
          </a:p>
        </p:txBody>
      </p:sp>
      <p:sp>
        <p:nvSpPr>
          <p:cNvPr id="181255" name="Rectangle 7"/>
          <p:cNvSpPr>
            <a:spLocks noChangeArrowheads="1"/>
          </p:cNvSpPr>
          <p:nvPr/>
        </p:nvSpPr>
        <p:spPr bwMode="auto">
          <a:xfrm>
            <a:off x="935476" y="762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1" hangingPunct="1"/>
            <a:r>
              <a:rPr lang="en-US" sz="2800" dirty="0" smtClean="0">
                <a:solidFill>
                  <a:schemeClr val="tx2"/>
                </a:solidFill>
              </a:rPr>
              <a:t>Lesion </a:t>
            </a:r>
            <a:r>
              <a:rPr lang="en-US" sz="2800" dirty="0">
                <a:solidFill>
                  <a:schemeClr val="tx2"/>
                </a:solidFill>
              </a:rPr>
              <a:t>Based Diagnostic Tests: </a:t>
            </a:r>
            <a:br>
              <a:rPr lang="en-US" sz="2800" dirty="0">
                <a:solidFill>
                  <a:schemeClr val="tx2"/>
                </a:solidFill>
              </a:rPr>
            </a:br>
            <a:r>
              <a:rPr lang="en-US" sz="2800" dirty="0">
                <a:solidFill>
                  <a:schemeClr val="tx2"/>
                </a:solidFill>
              </a:rPr>
              <a:t> Direct </a:t>
            </a:r>
            <a:r>
              <a:rPr lang="en-US" sz="2800" dirty="0" err="1">
                <a:solidFill>
                  <a:schemeClr val="tx2"/>
                </a:solidFill>
              </a:rPr>
              <a:t>Flourescent</a:t>
            </a:r>
            <a:r>
              <a:rPr lang="en-US" sz="2800" dirty="0">
                <a:solidFill>
                  <a:schemeClr val="tx2"/>
                </a:solidFill>
              </a:rPr>
              <a:t> Antibody (DFA-TP) </a:t>
            </a:r>
          </a:p>
        </p:txBody>
      </p:sp>
      <p:sp>
        <p:nvSpPr>
          <p:cNvPr id="181256" name="Rectangle 8"/>
          <p:cNvSpPr>
            <a:spLocks noChangeArrowheads="1"/>
          </p:cNvSpPr>
          <p:nvPr/>
        </p:nvSpPr>
        <p:spPr bwMode="auto">
          <a:xfrm>
            <a:off x="770106" y="2909582"/>
            <a:ext cx="36957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1" hangingPunct="1">
              <a:spcBef>
                <a:spcPct val="20000"/>
              </a:spcBef>
              <a:buClr>
                <a:schemeClr val="hlink"/>
              </a:buClr>
              <a:buSzPct val="70000"/>
              <a:buFont typeface="Wingdings" pitchFamily="2" charset="2"/>
              <a:buNone/>
            </a:pPr>
            <a:r>
              <a:rPr lang="en-US" sz="2400" b="1" u="sng" dirty="0">
                <a:solidFill>
                  <a:schemeClr val="hlink"/>
                </a:solidFill>
              </a:rPr>
              <a:t>Advantages:</a:t>
            </a:r>
          </a:p>
          <a:p>
            <a:pPr marL="342900" indent="-342900" eaLnBrk="1" hangingPunct="1">
              <a:spcBef>
                <a:spcPct val="20000"/>
              </a:spcBef>
              <a:buClr>
                <a:schemeClr val="accent1"/>
              </a:buClr>
              <a:buFontTx/>
              <a:buChar char="•"/>
            </a:pPr>
            <a:r>
              <a:rPr lang="en-US" sz="2400" dirty="0"/>
              <a:t>Definite diagnosis if positive</a:t>
            </a:r>
          </a:p>
          <a:p>
            <a:pPr marL="342900" indent="-342900" eaLnBrk="1" hangingPunct="1">
              <a:spcBef>
                <a:spcPct val="20000"/>
              </a:spcBef>
              <a:buClr>
                <a:schemeClr val="accent1"/>
              </a:buClr>
              <a:buFontTx/>
              <a:buChar char="•"/>
            </a:pPr>
            <a:r>
              <a:rPr lang="en-US" sz="2400" dirty="0"/>
              <a:t>Can be used with oral lesions</a:t>
            </a:r>
          </a:p>
          <a:p>
            <a:pPr marL="342900" indent="-342900" eaLnBrk="1" hangingPunct="1">
              <a:spcBef>
                <a:spcPct val="20000"/>
              </a:spcBef>
              <a:buClr>
                <a:schemeClr val="accent1"/>
              </a:buClr>
              <a:buFontTx/>
              <a:buChar char="•"/>
            </a:pPr>
            <a:r>
              <a:rPr lang="en-US" sz="2400" dirty="0"/>
              <a:t>Not dependent on motility of organism</a:t>
            </a:r>
          </a:p>
          <a:p>
            <a:pPr marL="342900" indent="-342900" eaLnBrk="1" hangingPunct="1">
              <a:spcBef>
                <a:spcPct val="20000"/>
              </a:spcBef>
              <a:buClr>
                <a:schemeClr val="hlink"/>
              </a:buClr>
              <a:buSzPct val="70000"/>
              <a:buFont typeface="Wingdings" pitchFamily="2" charset="2"/>
              <a:buChar char="n"/>
            </a:pPr>
            <a:endParaRPr lang="en-US" sz="24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None/>
            </a:pPr>
            <a:endParaRPr lang="en-US" sz="10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pPr>
            <a:endParaRPr lang="en-US" sz="2400" dirty="0">
              <a:effectLst>
                <a:outerShdw blurRad="38100" dist="38100" dir="2700000" algn="tl">
                  <a:srgbClr val="000000"/>
                </a:outerShdw>
              </a:effectLst>
            </a:endParaRPr>
          </a:p>
        </p:txBody>
      </p:sp>
      <p:sp>
        <p:nvSpPr>
          <p:cNvPr id="181257" name="Rectangle 9"/>
          <p:cNvSpPr>
            <a:spLocks noChangeArrowheads="1"/>
          </p:cNvSpPr>
          <p:nvPr/>
        </p:nvSpPr>
        <p:spPr bwMode="auto">
          <a:xfrm>
            <a:off x="4547681" y="2905730"/>
            <a:ext cx="441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pPr>
            <a:r>
              <a:rPr lang="en-US" sz="2400" b="1" u="sng" dirty="0" smtClean="0">
                <a:solidFill>
                  <a:schemeClr val="hlink"/>
                </a:solidFill>
              </a:rPr>
              <a:t>Disadvantages</a:t>
            </a:r>
            <a:r>
              <a:rPr lang="en-US" sz="2400" b="1" u="sng" dirty="0">
                <a:solidFill>
                  <a:schemeClr val="hlink"/>
                </a:solidFill>
              </a:rPr>
              <a:t>:</a:t>
            </a:r>
          </a:p>
          <a:p>
            <a:pPr marL="342900" indent="-342900">
              <a:spcBef>
                <a:spcPct val="20000"/>
              </a:spcBef>
              <a:buClr>
                <a:schemeClr val="accent1"/>
              </a:buClr>
              <a:buFontTx/>
              <a:buChar char="•"/>
            </a:pPr>
            <a:r>
              <a:rPr lang="en-US" sz="2400" dirty="0" smtClean="0"/>
              <a:t>Turn around time 1-2 days so patient must return for results</a:t>
            </a:r>
          </a:p>
          <a:p>
            <a:pPr marL="342900" indent="-342900">
              <a:spcBef>
                <a:spcPct val="20000"/>
              </a:spcBef>
              <a:buClr>
                <a:schemeClr val="accent1"/>
              </a:buClr>
              <a:buFontTx/>
              <a:buChar char="•"/>
            </a:pPr>
            <a:r>
              <a:rPr lang="en-US" sz="2400" dirty="0" smtClean="0"/>
              <a:t>Not widely available</a:t>
            </a:r>
          </a:p>
          <a:p>
            <a:pPr marL="342900" indent="-342900">
              <a:spcBef>
                <a:spcPct val="20000"/>
              </a:spcBef>
              <a:buClr>
                <a:schemeClr val="accent1"/>
              </a:buClr>
              <a:buFontTx/>
              <a:buChar char="•"/>
            </a:pPr>
            <a:r>
              <a:rPr lang="en-US" sz="2400" dirty="0" smtClean="0"/>
              <a:t>Sensitivity declines with healing of lesion and/or use of soaps or other topical agents</a:t>
            </a:r>
            <a:endParaRPr lang="en-US" dirty="0">
              <a:effectLst>
                <a:outerShdw blurRad="38100" dist="38100" dir="2700000" algn="tl">
                  <a:srgbClr val="000000"/>
                </a:outerShdw>
              </a:effectLst>
            </a:endParaRPr>
          </a:p>
          <a:p>
            <a:pPr marL="342900" indent="-342900" eaLnBrk="1" hangingPunct="1">
              <a:lnSpc>
                <a:spcPct val="80000"/>
              </a:lnSpc>
              <a:spcBef>
                <a:spcPct val="20000"/>
              </a:spcBef>
              <a:buClr>
                <a:schemeClr val="hlink"/>
              </a:buClr>
              <a:buSzPct val="70000"/>
              <a:buFont typeface="Wingdings" pitchFamily="2" charset="2"/>
              <a:buNone/>
            </a:pPr>
            <a:r>
              <a:rPr lang="en-US" sz="2000" dirty="0">
                <a:effectLst>
                  <a:outerShdw blurRad="38100" dist="38100" dir="2700000" algn="tl">
                    <a:srgbClr val="000000"/>
                  </a:outerShdw>
                </a:effectLst>
              </a:rPr>
              <a:t> </a:t>
            </a:r>
          </a:p>
        </p:txBody>
      </p:sp>
      <p:sp>
        <p:nvSpPr>
          <p:cNvPr id="181260" name="Text Box 12"/>
          <p:cNvSpPr txBox="1">
            <a:spLocks noChangeArrowheads="1"/>
          </p:cNvSpPr>
          <p:nvPr/>
        </p:nvSpPr>
        <p:spPr bwMode="auto">
          <a:xfrm>
            <a:off x="927370" y="1726996"/>
            <a:ext cx="769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Utilizes a </a:t>
            </a:r>
            <a:r>
              <a:rPr lang="en-US" sz="2400" dirty="0" smtClean="0"/>
              <a:t>specific </a:t>
            </a:r>
            <a:r>
              <a:rPr lang="en-US" sz="2400" dirty="0"/>
              <a:t>antibody for </a:t>
            </a:r>
            <a:r>
              <a:rPr lang="en-US" sz="2400" i="1" dirty="0"/>
              <a:t>T. </a:t>
            </a:r>
            <a:r>
              <a:rPr lang="en-US" sz="2400" i="1" dirty="0" err="1"/>
              <a:t>pallidum</a:t>
            </a:r>
            <a:r>
              <a:rPr lang="en-US" sz="2400" dirty="0"/>
              <a:t>. Sample obtained from moist </a:t>
            </a:r>
            <a:r>
              <a:rPr lang="en-US" sz="2400" dirty="0" smtClean="0"/>
              <a:t>lesion (chancre, </a:t>
            </a:r>
            <a:r>
              <a:rPr lang="en-US" sz="2400" dirty="0" err="1" smtClean="0"/>
              <a:t>condylomata</a:t>
            </a:r>
            <a:r>
              <a:rPr lang="en-US" sz="2400" dirty="0" smtClean="0"/>
              <a:t> </a:t>
            </a:r>
            <a:r>
              <a:rPr lang="en-US" sz="2400" dirty="0" err="1" smtClean="0"/>
              <a:t>lata</a:t>
            </a:r>
            <a:r>
              <a:rPr lang="en-US" sz="2400" dirty="0" smtClean="0"/>
              <a:t>, mucus patch) </a:t>
            </a:r>
            <a:r>
              <a:rPr lang="en-US" sz="2400" dirty="0"/>
              <a:t>and sent to laboratory.</a:t>
            </a:r>
          </a:p>
        </p:txBody>
      </p:sp>
    </p:spTree>
    <p:extLst>
      <p:ext uri="{BB962C8B-B14F-4D97-AF65-F5344CB8AC3E}">
        <p14:creationId xmlns:p14="http://schemas.microsoft.com/office/powerpoint/2010/main" val="3178060379"/>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endParaRPr lang="en-US" dirty="0"/>
          </a:p>
        </p:txBody>
      </p:sp>
      <p:sp>
        <p:nvSpPr>
          <p:cNvPr id="67586" name="Rectangle 2"/>
          <p:cNvSpPr>
            <a:spLocks noGrp="1" noChangeArrowheads="1"/>
          </p:cNvSpPr>
          <p:nvPr>
            <p:ph type="title"/>
          </p:nvPr>
        </p:nvSpPr>
        <p:spPr>
          <a:xfrm>
            <a:off x="608519" y="456328"/>
            <a:ext cx="8305800" cy="944562"/>
          </a:xfrm>
        </p:spPr>
        <p:txBody>
          <a:bodyPr>
            <a:normAutofit fontScale="90000"/>
          </a:bodyPr>
          <a:lstStyle/>
          <a:p>
            <a:r>
              <a:rPr lang="en-US" sz="3600" b="0" i="1" dirty="0" smtClean="0">
                <a:solidFill>
                  <a:schemeClr val="accent1"/>
                </a:solidFill>
              </a:rPr>
              <a:t>                          </a:t>
            </a:r>
            <a:r>
              <a:rPr lang="en-US" sz="3600" b="0" i="1" dirty="0" err="1" smtClean="0">
                <a:solidFill>
                  <a:schemeClr val="accent1"/>
                </a:solidFill>
              </a:rPr>
              <a:t>Treponema</a:t>
            </a:r>
            <a:r>
              <a:rPr lang="en-US" sz="3600" b="0" i="1" dirty="0" smtClean="0">
                <a:solidFill>
                  <a:schemeClr val="accent1"/>
                </a:solidFill>
              </a:rPr>
              <a:t> </a:t>
            </a:r>
            <a:r>
              <a:rPr lang="en-US" sz="3600" b="0" i="1" dirty="0" err="1" smtClean="0">
                <a:solidFill>
                  <a:schemeClr val="accent1"/>
                </a:solidFill>
              </a:rPr>
              <a:t>pallidum</a:t>
            </a:r>
            <a:r>
              <a:rPr lang="en-US" sz="3600" b="0" i="1" dirty="0" smtClean="0">
                <a:solidFill>
                  <a:schemeClr val="accent1"/>
                </a:solidFill>
              </a:rPr>
              <a:t> </a:t>
            </a:r>
            <a:r>
              <a:rPr lang="en-US" sz="3100" i="1" dirty="0">
                <a:solidFill>
                  <a:schemeClr val="accent1"/>
                </a:solidFill>
              </a:rPr>
              <a:t/>
            </a:r>
            <a:br>
              <a:rPr lang="en-US" sz="3100" i="1" dirty="0">
                <a:solidFill>
                  <a:schemeClr val="accent1"/>
                </a:solidFill>
              </a:rPr>
            </a:br>
            <a:r>
              <a:rPr lang="en-US" sz="2800" dirty="0" err="1">
                <a:solidFill>
                  <a:schemeClr val="accent1"/>
                </a:solidFill>
              </a:rPr>
              <a:t>D</a:t>
            </a:r>
            <a:r>
              <a:rPr lang="en-US" sz="2800" b="0" dirty="0" err="1" smtClean="0">
                <a:solidFill>
                  <a:schemeClr val="accent1"/>
                </a:solidFill>
              </a:rPr>
              <a:t>arkfield</a:t>
            </a:r>
            <a:r>
              <a:rPr lang="en-US" sz="2800" b="0" dirty="0" smtClean="0">
                <a:solidFill>
                  <a:schemeClr val="accent1"/>
                </a:solidFill>
              </a:rPr>
              <a:t> microscopy      DFA microscopy         Histopathology</a:t>
            </a:r>
            <a:endParaRPr lang="en-US" sz="2800" b="0" dirty="0">
              <a:solidFill>
                <a:schemeClr val="accent1"/>
              </a:solidFill>
            </a:endParaRPr>
          </a:p>
        </p:txBody>
      </p:sp>
      <p:pic>
        <p:nvPicPr>
          <p:cNvPr id="6" name="Picture 5" descr="STD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125" y="1447800"/>
            <a:ext cx="2590800" cy="2153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yphilis 3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6727283" y="4047315"/>
            <a:ext cx="1806101" cy="19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auto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a:xfrm>
            <a:off x="870220" y="4124529"/>
            <a:ext cx="2139274" cy="1806101"/>
          </a:xfrm>
          <a:prstGeom prst="rect">
            <a:avLst/>
          </a:prstGeom>
          <a:noFill/>
          <a:ln/>
        </p:spPr>
      </p:pic>
      <p:pic>
        <p:nvPicPr>
          <p:cNvPr id="11" name="Picture 2" descr="C:\WINNT\Profiles\tchernes\Desktop\PhotosRevised\MucousPatches.ti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71901" y="4124529"/>
            <a:ext cx="2209800" cy="18369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71901" y="1436450"/>
            <a:ext cx="2476500" cy="2164405"/>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77000" y="1454692"/>
            <a:ext cx="2234119" cy="2146164"/>
          </a:xfrm>
          <a:prstGeom prst="rect">
            <a:avLst/>
          </a:prstGeom>
        </p:spPr>
      </p:pic>
    </p:spTree>
    <p:extLst>
      <p:ext uri="{BB962C8B-B14F-4D97-AF65-F5344CB8AC3E}">
        <p14:creationId xmlns:p14="http://schemas.microsoft.com/office/powerpoint/2010/main" val="3291116569"/>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2115"/>
            <a:ext cx="8077200" cy="1143000"/>
          </a:xfrm>
        </p:spPr>
        <p:txBody>
          <a:bodyPr>
            <a:normAutofit/>
          </a:bodyPr>
          <a:lstStyle/>
          <a:p>
            <a:r>
              <a:rPr lang="en-US" dirty="0">
                <a:solidFill>
                  <a:schemeClr val="tx2"/>
                </a:solidFill>
              </a:rPr>
              <a:t>Lesion Based Diagnostic </a:t>
            </a:r>
            <a:r>
              <a:rPr lang="en-US" dirty="0" smtClean="0">
                <a:solidFill>
                  <a:schemeClr val="tx2"/>
                </a:solidFill>
              </a:rPr>
              <a:t>Tests: PCR</a:t>
            </a:r>
            <a:endParaRPr lang="en-US" dirty="0"/>
          </a:p>
        </p:txBody>
      </p:sp>
      <p:sp>
        <p:nvSpPr>
          <p:cNvPr id="6" name="Content Placeholder 5"/>
          <p:cNvSpPr>
            <a:spLocks noGrp="1"/>
          </p:cNvSpPr>
          <p:nvPr>
            <p:ph sz="half" idx="1"/>
          </p:nvPr>
        </p:nvSpPr>
        <p:spPr>
          <a:xfrm>
            <a:off x="533400" y="1600200"/>
            <a:ext cx="4038600" cy="4525963"/>
          </a:xfrm>
        </p:spPr>
        <p:txBody>
          <a:bodyPr>
            <a:normAutofit lnSpcReduction="10000"/>
          </a:bodyPr>
          <a:lstStyle/>
          <a:p>
            <a:pPr>
              <a:buClr>
                <a:schemeClr val="accent1"/>
              </a:buClr>
            </a:pPr>
            <a:r>
              <a:rPr lang="en-US" dirty="0" smtClean="0"/>
              <a:t>No FDA approved PCR for </a:t>
            </a:r>
            <a:r>
              <a:rPr lang="en-US" i="1" dirty="0" smtClean="0"/>
              <a:t>T. </a:t>
            </a:r>
            <a:r>
              <a:rPr lang="en-US" i="1" dirty="0" err="1" smtClean="0"/>
              <a:t>pallidum</a:t>
            </a:r>
            <a:r>
              <a:rPr lang="en-US" i="1" dirty="0" smtClean="0"/>
              <a:t> </a:t>
            </a:r>
            <a:endParaRPr lang="en-US" dirty="0" smtClean="0"/>
          </a:p>
          <a:p>
            <a:pPr>
              <a:buClr>
                <a:schemeClr val="accent1"/>
              </a:buClr>
            </a:pPr>
            <a:r>
              <a:rPr lang="en-US" dirty="0" smtClean="0"/>
              <a:t>Some companies offer PCR tests after going through CLIA verification</a:t>
            </a:r>
          </a:p>
          <a:p>
            <a:pPr>
              <a:buClr>
                <a:schemeClr val="accent1"/>
              </a:buClr>
            </a:pPr>
            <a:r>
              <a:rPr lang="en-US" dirty="0" smtClean="0"/>
              <a:t>Several research multiplex PCRs in literature (looks for HSV, </a:t>
            </a:r>
            <a:r>
              <a:rPr lang="en-US" i="1" dirty="0" smtClean="0"/>
              <a:t>H </a:t>
            </a:r>
            <a:r>
              <a:rPr lang="en-US" i="1" dirty="0" err="1" smtClean="0"/>
              <a:t>ducreyi</a:t>
            </a:r>
            <a:r>
              <a:rPr lang="en-US" i="1" dirty="0" smtClean="0"/>
              <a:t>, T </a:t>
            </a:r>
            <a:r>
              <a:rPr lang="en-US" i="1" dirty="0" err="1" smtClean="0"/>
              <a:t>pallidum</a:t>
            </a:r>
            <a:r>
              <a:rPr lang="en-US" dirty="0" smtClean="0"/>
              <a:t>)</a:t>
            </a:r>
            <a:endParaRPr lang="en-US" dirty="0"/>
          </a:p>
        </p:txBody>
      </p:sp>
      <p:sp>
        <p:nvSpPr>
          <p:cNvPr id="7" name="Content Placeholder 6"/>
          <p:cNvSpPr>
            <a:spLocks noGrp="1"/>
          </p:cNvSpPr>
          <p:nvPr>
            <p:ph sz="half" idx="2"/>
          </p:nvPr>
        </p:nvSpPr>
        <p:spPr>
          <a:xfrm>
            <a:off x="4800600" y="1534537"/>
            <a:ext cx="4038600" cy="4525963"/>
          </a:xfrm>
        </p:spPr>
        <p:txBody>
          <a:bodyPr>
            <a:normAutofit lnSpcReduction="10000"/>
          </a:bodyPr>
          <a:lstStyle/>
          <a:p>
            <a:endParaRPr lang="en-US" dirty="0"/>
          </a:p>
        </p:txBody>
      </p:sp>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142999"/>
            <a:ext cx="5883613"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0455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8610600" cy="838200"/>
          </a:xfrm>
        </p:spPr>
        <p:txBody>
          <a:bodyPr>
            <a:noAutofit/>
          </a:bodyPr>
          <a:lstStyle/>
          <a:p>
            <a:pPr algn="ctr"/>
            <a:r>
              <a:rPr lang="en-US" altLang="en-US" sz="3200" dirty="0" smtClean="0">
                <a:solidFill>
                  <a:schemeClr val="tx2"/>
                </a:solidFill>
              </a:rPr>
              <a:t>Serological Tests for Syphilis </a:t>
            </a:r>
            <a:r>
              <a:rPr lang="en-US" altLang="en-US" sz="3200" dirty="0" smtClean="0">
                <a:solidFill>
                  <a:schemeClr val="tx2"/>
                </a:solidFill>
              </a:rPr>
              <a:t/>
            </a:r>
            <a:br>
              <a:rPr lang="en-US" altLang="en-US" sz="3200" dirty="0" smtClean="0">
                <a:solidFill>
                  <a:schemeClr val="tx2"/>
                </a:solidFill>
              </a:rPr>
            </a:br>
            <a:r>
              <a:rPr lang="en-US" altLang="en-US" sz="3200" dirty="0" smtClean="0">
                <a:solidFill>
                  <a:schemeClr val="tx2"/>
                </a:solidFill>
              </a:rPr>
              <a:t>(</a:t>
            </a:r>
            <a:r>
              <a:rPr lang="en-US" altLang="en-US" sz="3200" dirty="0" smtClean="0">
                <a:solidFill>
                  <a:schemeClr val="tx2"/>
                </a:solidFill>
              </a:rPr>
              <a:t>cornerstone of diagnosis)</a:t>
            </a:r>
          </a:p>
        </p:txBody>
      </p:sp>
      <p:sp>
        <p:nvSpPr>
          <p:cNvPr id="241667" name="Rectangle 3"/>
          <p:cNvSpPr>
            <a:spLocks noGrp="1" noChangeArrowheads="1"/>
          </p:cNvSpPr>
          <p:nvPr>
            <p:ph type="body" idx="1"/>
          </p:nvPr>
        </p:nvSpPr>
        <p:spPr>
          <a:xfrm>
            <a:off x="609600" y="1371600"/>
            <a:ext cx="8382000" cy="4876800"/>
          </a:xfrm>
        </p:spPr>
        <p:txBody>
          <a:bodyPr>
            <a:normAutofit fontScale="85000" lnSpcReduction="10000"/>
          </a:bodyPr>
          <a:lstStyle/>
          <a:p>
            <a:pPr>
              <a:lnSpc>
                <a:spcPct val="110000"/>
              </a:lnSpc>
              <a:buFontTx/>
              <a:buNone/>
              <a:defRPr/>
            </a:pPr>
            <a:r>
              <a:rPr lang="en-US" sz="2800" dirty="0" smtClean="0"/>
              <a:t>Two types of serological tests:</a:t>
            </a:r>
          </a:p>
          <a:p>
            <a:pPr marL="914400" lvl="1" indent="-457200">
              <a:lnSpc>
                <a:spcPct val="110000"/>
              </a:lnSpc>
              <a:buFontTx/>
              <a:buAutoNum type="arabicPeriod"/>
              <a:defRPr/>
            </a:pPr>
            <a:r>
              <a:rPr lang="en-US" sz="2400" b="1" dirty="0" smtClean="0"/>
              <a:t>Non-specific</a:t>
            </a:r>
            <a:r>
              <a:rPr lang="en-US" sz="2400" b="1" dirty="0" smtClean="0"/>
              <a:t>, non-</a:t>
            </a:r>
            <a:r>
              <a:rPr lang="en-US" sz="2400" b="1" dirty="0" err="1" smtClean="0"/>
              <a:t>treponemal</a:t>
            </a:r>
            <a:r>
              <a:rPr lang="en-US" sz="2400" b="1" dirty="0" smtClean="0"/>
              <a:t> antibody</a:t>
            </a:r>
            <a:r>
              <a:rPr lang="en-US" sz="2400" dirty="0" smtClean="0"/>
              <a:t> (e.g.</a:t>
            </a:r>
            <a:r>
              <a:rPr lang="en-US" sz="2400" dirty="0" smtClean="0">
                <a:solidFill>
                  <a:srgbClr val="C00000"/>
                </a:solidFill>
              </a:rPr>
              <a:t> </a:t>
            </a:r>
            <a:r>
              <a:rPr lang="en-US" sz="2400" dirty="0" smtClean="0"/>
              <a:t>RPR, VDRL, TRUST</a:t>
            </a:r>
            <a:r>
              <a:rPr lang="en-US" sz="2400" dirty="0" smtClean="0"/>
              <a:t>)</a:t>
            </a:r>
            <a:endParaRPr lang="en-US" dirty="0" smtClean="0">
              <a:solidFill>
                <a:schemeClr val="tx2"/>
              </a:solidFill>
            </a:endParaRPr>
          </a:p>
          <a:p>
            <a:pPr lvl="2">
              <a:lnSpc>
                <a:spcPct val="110000"/>
              </a:lnSpc>
              <a:defRPr/>
            </a:pPr>
            <a:r>
              <a:rPr lang="en-US" dirty="0" smtClean="0">
                <a:solidFill>
                  <a:schemeClr val="tx2"/>
                </a:solidFill>
              </a:rPr>
              <a:t>quantitative </a:t>
            </a:r>
            <a:r>
              <a:rPr lang="en-US" dirty="0" smtClean="0">
                <a:solidFill>
                  <a:schemeClr val="tx2"/>
                </a:solidFill>
              </a:rPr>
              <a:t>result (1:256)</a:t>
            </a:r>
          </a:p>
          <a:p>
            <a:pPr lvl="2">
              <a:lnSpc>
                <a:spcPct val="110000"/>
              </a:lnSpc>
              <a:defRPr/>
            </a:pPr>
            <a:r>
              <a:rPr lang="en-US" dirty="0" smtClean="0">
                <a:solidFill>
                  <a:schemeClr val="tx2"/>
                </a:solidFill>
              </a:rPr>
              <a:t>may be negative when chancre develops</a:t>
            </a:r>
          </a:p>
          <a:p>
            <a:pPr lvl="1">
              <a:lnSpc>
                <a:spcPct val="110000"/>
              </a:lnSpc>
              <a:defRPr/>
            </a:pPr>
            <a:endParaRPr lang="en-US" sz="2400" dirty="0" smtClean="0"/>
          </a:p>
          <a:p>
            <a:pPr lvl="1">
              <a:lnSpc>
                <a:spcPct val="110000"/>
              </a:lnSpc>
              <a:buFontTx/>
              <a:buNone/>
              <a:defRPr/>
            </a:pPr>
            <a:r>
              <a:rPr lang="en-US" sz="2400" dirty="0" smtClean="0"/>
              <a:t>2. </a:t>
            </a:r>
            <a:r>
              <a:rPr lang="en-US" sz="2400" b="1" dirty="0" smtClean="0"/>
              <a:t>Specific, </a:t>
            </a:r>
            <a:r>
              <a:rPr lang="en-US" sz="2400" b="1" dirty="0" err="1" smtClean="0"/>
              <a:t>treponemal</a:t>
            </a:r>
            <a:r>
              <a:rPr lang="en-US" sz="2400" b="1" dirty="0" smtClean="0"/>
              <a:t> antibody</a:t>
            </a:r>
            <a:r>
              <a:rPr lang="en-US" sz="2400" dirty="0" smtClean="0"/>
              <a:t> (FTA-ABS, MHA-TP, TPPA, EIAs, CLIAs, MBIAs</a:t>
            </a:r>
            <a:r>
              <a:rPr lang="en-US" sz="2400" dirty="0" smtClean="0">
                <a:effectLst>
                  <a:outerShdw blurRad="38100" dist="38100" dir="2700000" algn="tl">
                    <a:srgbClr val="C0C0C0"/>
                  </a:outerShdw>
                </a:effectLst>
              </a:rPr>
              <a:t>)</a:t>
            </a:r>
          </a:p>
          <a:p>
            <a:pPr lvl="2">
              <a:lnSpc>
                <a:spcPct val="110000"/>
              </a:lnSpc>
              <a:defRPr/>
            </a:pPr>
            <a:r>
              <a:rPr lang="en-US" dirty="0" smtClean="0">
                <a:solidFill>
                  <a:schemeClr val="tx2"/>
                </a:solidFill>
              </a:rPr>
              <a:t>qualitative result only (+ or - )</a:t>
            </a:r>
          </a:p>
          <a:p>
            <a:pPr lvl="2">
              <a:lnSpc>
                <a:spcPct val="110000"/>
              </a:lnSpc>
              <a:defRPr/>
            </a:pPr>
            <a:r>
              <a:rPr lang="en-US" dirty="0" smtClean="0">
                <a:solidFill>
                  <a:schemeClr val="tx2"/>
                </a:solidFill>
              </a:rPr>
              <a:t>does not distinguish past and present infection</a:t>
            </a:r>
          </a:p>
          <a:p>
            <a:pPr lvl="2">
              <a:lnSpc>
                <a:spcPct val="110000"/>
              </a:lnSpc>
              <a:defRPr/>
            </a:pPr>
            <a:r>
              <a:rPr lang="en-US" dirty="0" smtClean="0">
                <a:solidFill>
                  <a:schemeClr val="tx2"/>
                </a:solidFill>
              </a:rPr>
              <a:t>positive earlier than non-specific </a:t>
            </a:r>
            <a:r>
              <a:rPr lang="en-US" dirty="0" err="1" smtClean="0">
                <a:solidFill>
                  <a:schemeClr val="tx2"/>
                </a:solidFill>
              </a:rPr>
              <a:t>ab</a:t>
            </a:r>
            <a:endParaRPr lang="en-US" dirty="0" smtClean="0">
              <a:solidFill>
                <a:schemeClr val="tx2"/>
              </a:solidFill>
            </a:endParaRPr>
          </a:p>
          <a:p>
            <a:pPr>
              <a:lnSpc>
                <a:spcPct val="110000"/>
              </a:lnSpc>
              <a:buClr>
                <a:srgbClr val="FFFF99"/>
              </a:buClr>
              <a:defRPr/>
            </a:pPr>
            <a:endParaRPr lang="en-US" sz="2400" dirty="0" smtClean="0"/>
          </a:p>
          <a:p>
            <a:pPr>
              <a:lnSpc>
                <a:spcPct val="110000"/>
              </a:lnSpc>
              <a:buClr>
                <a:srgbClr val="FFFF99"/>
              </a:buClr>
              <a:defRPr/>
            </a:pPr>
            <a:r>
              <a:rPr lang="en-US" sz="2400" b="1" dirty="0" smtClean="0">
                <a:solidFill>
                  <a:srgbClr val="FF0000"/>
                </a:solidFill>
              </a:rPr>
              <a:t>Need both types of tests to make an accurate diagnosis of syphilis</a:t>
            </a:r>
          </a:p>
          <a:p>
            <a:pPr>
              <a:lnSpc>
                <a:spcPct val="110000"/>
              </a:lnSpc>
              <a:buClr>
                <a:srgbClr val="FFFF99"/>
              </a:buClr>
              <a:defRPr/>
            </a:pPr>
            <a:r>
              <a:rPr lang="en-US" sz="2400" b="1" dirty="0" smtClean="0">
                <a:solidFill>
                  <a:srgbClr val="FF0000"/>
                </a:solidFill>
              </a:rPr>
              <a:t>Test performance characteristics vary by stage and activity </a:t>
            </a:r>
            <a:r>
              <a:rPr lang="en-US" sz="2400" b="1" dirty="0" smtClean="0">
                <a:solidFill>
                  <a:srgbClr val="FF0000"/>
                </a:solidFill>
              </a:rPr>
              <a:t>of disease</a:t>
            </a:r>
          </a:p>
          <a:p>
            <a:pPr lvl="1">
              <a:lnSpc>
                <a:spcPct val="80000"/>
              </a:lnSpc>
              <a:buClr>
                <a:schemeClr val="hlink"/>
              </a:buClr>
              <a:buFontTx/>
              <a:buNone/>
              <a:defRPr/>
            </a:pPr>
            <a:endParaRPr lang="en-US" sz="2400" dirty="0" smtClean="0">
              <a:solidFill>
                <a:srgbClr val="FF0000"/>
              </a:solidFill>
            </a:endParaRPr>
          </a:p>
          <a:p>
            <a:pPr>
              <a:lnSpc>
                <a:spcPct val="80000"/>
              </a:lnSpc>
              <a:defRPr/>
            </a:pPr>
            <a:endParaRPr lang="en-US" sz="2400" dirty="0" smtClean="0"/>
          </a:p>
          <a:p>
            <a:pPr>
              <a:lnSpc>
                <a:spcPct val="80000"/>
              </a:lnSpc>
              <a:defRPr/>
            </a:pPr>
            <a:endParaRPr lang="en-US" sz="2400" dirty="0" smtClean="0"/>
          </a:p>
        </p:txBody>
      </p:sp>
    </p:spTree>
    <p:extLst>
      <p:ext uri="{BB962C8B-B14F-4D97-AF65-F5344CB8AC3E}">
        <p14:creationId xmlns:p14="http://schemas.microsoft.com/office/powerpoint/2010/main" val="220068873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smtClean="0"/>
          </a:p>
        </p:txBody>
      </p:sp>
      <p:sp>
        <p:nvSpPr>
          <p:cNvPr id="176130" name="Rectangle 2"/>
          <p:cNvSpPr>
            <a:spLocks noGrp="1" noChangeArrowheads="1"/>
          </p:cNvSpPr>
          <p:nvPr>
            <p:ph type="title"/>
          </p:nvPr>
        </p:nvSpPr>
        <p:spPr/>
        <p:txBody>
          <a:bodyPr>
            <a:normAutofit/>
          </a:bodyPr>
          <a:lstStyle/>
          <a:p>
            <a:r>
              <a:rPr lang="en-US" sz="3200" b="0" dirty="0">
                <a:solidFill>
                  <a:schemeClr val="tx2"/>
                </a:solidFill>
              </a:rPr>
              <a:t>Syphilis Diagnostic Tests</a:t>
            </a:r>
            <a:r>
              <a:rPr lang="en-US" sz="3200" b="0" dirty="0" smtClean="0">
                <a:solidFill>
                  <a:schemeClr val="tx2"/>
                </a:solidFill>
              </a:rPr>
              <a:t>: </a:t>
            </a:r>
            <a:r>
              <a:rPr lang="en-US" sz="3200" b="0" dirty="0">
                <a:solidFill>
                  <a:schemeClr val="tx2"/>
                </a:solidFill>
              </a:rPr>
              <a:t>Non-</a:t>
            </a:r>
            <a:r>
              <a:rPr lang="en-US" sz="3200" b="0" dirty="0" err="1">
                <a:solidFill>
                  <a:schemeClr val="tx2"/>
                </a:solidFill>
              </a:rPr>
              <a:t>treponemal</a:t>
            </a:r>
            <a:r>
              <a:rPr lang="en-US" sz="3200" b="0" dirty="0">
                <a:solidFill>
                  <a:schemeClr val="tx2"/>
                </a:solidFill>
              </a:rPr>
              <a:t> tests</a:t>
            </a:r>
            <a:r>
              <a:rPr lang="en-US" sz="3200" dirty="0">
                <a:solidFill>
                  <a:schemeClr val="tx2"/>
                </a:solidFill>
              </a:rPr>
              <a:t> </a:t>
            </a:r>
            <a:br>
              <a:rPr lang="en-US" sz="3200" dirty="0">
                <a:solidFill>
                  <a:schemeClr val="tx2"/>
                </a:solidFill>
              </a:rPr>
            </a:br>
            <a:r>
              <a:rPr lang="en-US" sz="3200" dirty="0" smtClean="0">
                <a:solidFill>
                  <a:schemeClr val="tx2"/>
                </a:solidFill>
              </a:rPr>
              <a:t>                        </a:t>
            </a:r>
            <a:r>
              <a:rPr lang="en-US" sz="2400" b="0" dirty="0" smtClean="0"/>
              <a:t>(</a:t>
            </a:r>
            <a:r>
              <a:rPr lang="en-US" sz="2400" b="0" dirty="0"/>
              <a:t>e.g. RPR, VDRL, TRUST)</a:t>
            </a:r>
          </a:p>
        </p:txBody>
      </p:sp>
      <p:sp>
        <p:nvSpPr>
          <p:cNvPr id="176131" name="Rectangle 3"/>
          <p:cNvSpPr>
            <a:spLocks noGrp="1" noChangeArrowheads="1"/>
          </p:cNvSpPr>
          <p:nvPr>
            <p:ph type="body" idx="1"/>
          </p:nvPr>
        </p:nvSpPr>
        <p:spPr>
          <a:xfrm>
            <a:off x="990600" y="1676400"/>
            <a:ext cx="7772400" cy="4343400"/>
          </a:xfrm>
        </p:spPr>
        <p:txBody>
          <a:bodyPr/>
          <a:lstStyle/>
          <a:p>
            <a:pPr>
              <a:buClr>
                <a:schemeClr val="accent1"/>
              </a:buClr>
              <a:buSzTx/>
              <a:buFontTx/>
              <a:buChar char="•"/>
            </a:pPr>
            <a:r>
              <a:rPr lang="en-US" sz="2400" dirty="0"/>
              <a:t>Non-specific antibody - </a:t>
            </a:r>
            <a:r>
              <a:rPr lang="en-US" sz="2400" u="sng" dirty="0">
                <a:solidFill>
                  <a:srgbClr val="C00000"/>
                </a:solidFill>
              </a:rPr>
              <a:t>must</a:t>
            </a:r>
            <a:r>
              <a:rPr lang="en-US" sz="2400" dirty="0">
                <a:solidFill>
                  <a:srgbClr val="C00000"/>
                </a:solidFill>
              </a:rPr>
              <a:t> be confirmed with a specific antibody test</a:t>
            </a:r>
          </a:p>
          <a:p>
            <a:pPr>
              <a:buClr>
                <a:schemeClr val="accent1"/>
              </a:buClr>
              <a:buSzTx/>
              <a:buFontTx/>
              <a:buChar char="•"/>
            </a:pPr>
            <a:r>
              <a:rPr lang="en-US" sz="2400" dirty="0"/>
              <a:t>All have relatively equivalent sensitivity and specificity</a:t>
            </a:r>
          </a:p>
          <a:p>
            <a:pPr>
              <a:buClr>
                <a:schemeClr val="accent1"/>
              </a:buClr>
              <a:buSzTx/>
              <a:buFontTx/>
              <a:buChar char="•"/>
            </a:pPr>
            <a:r>
              <a:rPr lang="en-US" sz="2400" dirty="0"/>
              <a:t>Positive ~3-4 weeks after exposure so may not be + with early chancre (primary syphilis</a:t>
            </a:r>
            <a:r>
              <a:rPr lang="en-US" sz="2400" dirty="0" smtClean="0"/>
              <a:t>)</a:t>
            </a:r>
          </a:p>
          <a:p>
            <a:pPr>
              <a:buClr>
                <a:schemeClr val="accent1"/>
              </a:buClr>
              <a:buSzTx/>
              <a:buFontTx/>
              <a:buChar char="•"/>
            </a:pPr>
            <a:r>
              <a:rPr lang="en-US" sz="2400" dirty="0" smtClean="0"/>
              <a:t>May have </a:t>
            </a:r>
            <a:r>
              <a:rPr lang="en-US" sz="2400" dirty="0" err="1" smtClean="0"/>
              <a:t>prozone</a:t>
            </a:r>
            <a:r>
              <a:rPr lang="en-US" sz="2400" dirty="0" smtClean="0"/>
              <a:t> phenomenon – needs further dilution</a:t>
            </a:r>
            <a:endParaRPr lang="en-US" sz="2400" dirty="0"/>
          </a:p>
          <a:p>
            <a:pPr>
              <a:buClr>
                <a:schemeClr val="accent1"/>
              </a:buClr>
              <a:buSzTx/>
              <a:buFontTx/>
              <a:buChar char="•"/>
            </a:pPr>
            <a:r>
              <a:rPr lang="en-US" sz="2400" dirty="0"/>
              <a:t>Reported as a reciprocal dilution (e.g. 1:256)</a:t>
            </a:r>
          </a:p>
          <a:p>
            <a:pPr>
              <a:buClr>
                <a:schemeClr val="accent1"/>
              </a:buClr>
              <a:buSzTx/>
              <a:buFontTx/>
              <a:buChar char="•"/>
            </a:pPr>
            <a:r>
              <a:rPr lang="en-US" sz="2400" dirty="0" smtClean="0"/>
              <a:t>Generally declines with treatment</a:t>
            </a:r>
          </a:p>
          <a:p>
            <a:pPr lvl="1">
              <a:buClr>
                <a:schemeClr val="accent1"/>
              </a:buClr>
              <a:buFontTx/>
              <a:buChar char="•"/>
            </a:pPr>
            <a:r>
              <a:rPr lang="en-US" sz="2000" dirty="0" smtClean="0"/>
              <a:t>Used </a:t>
            </a:r>
            <a:r>
              <a:rPr lang="en-US" sz="2000" dirty="0"/>
              <a:t>for follow-up after </a:t>
            </a:r>
            <a:r>
              <a:rPr lang="en-US" sz="2000" dirty="0" smtClean="0"/>
              <a:t>treatment</a:t>
            </a:r>
          </a:p>
          <a:p>
            <a:pPr lvl="1">
              <a:buClr>
                <a:schemeClr val="accent1"/>
              </a:buClr>
              <a:buFontTx/>
              <a:buChar char="•"/>
            </a:pPr>
            <a:r>
              <a:rPr lang="en-US" sz="2000" dirty="0" smtClean="0"/>
              <a:t>May revert to negative over time, even without treatment</a:t>
            </a:r>
            <a:endParaRPr lang="en-US" sz="2000" dirty="0"/>
          </a:p>
          <a:p>
            <a:pPr marL="0" indent="0">
              <a:buNone/>
            </a:pPr>
            <a:endParaRPr lang="en-US" dirty="0"/>
          </a:p>
        </p:txBody>
      </p:sp>
    </p:spTree>
    <p:extLst>
      <p:ext uri="{BB962C8B-B14F-4D97-AF65-F5344CB8AC3E}">
        <p14:creationId xmlns:p14="http://schemas.microsoft.com/office/powerpoint/2010/main" val="2382387076"/>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custDataLst>
              <p:tags r:id="rId2"/>
            </p:custDataLst>
          </p:nvPr>
        </p:nvSpPr>
        <p:spPr>
          <a:xfrm>
            <a:off x="2667000" y="3810000"/>
            <a:ext cx="8077200" cy="1600200"/>
          </a:xfrm>
        </p:spPr>
        <p:txBody>
          <a:bodyPr>
            <a:normAutofit/>
          </a:bodyPr>
          <a:lstStyle/>
          <a:p>
            <a:pPr>
              <a:buNone/>
            </a:pPr>
            <a:r>
              <a:rPr lang="en-US" b="1" dirty="0" smtClean="0"/>
              <a:t>I have no conflicts to declare</a:t>
            </a:r>
            <a:endParaRPr lang="en-US" b="1" dirty="0"/>
          </a:p>
        </p:txBody>
      </p:sp>
      <p:sp>
        <p:nvSpPr>
          <p:cNvPr id="7" name="Title 1"/>
          <p:cNvSpPr txBox="1">
            <a:spLocks/>
          </p:cNvSpPr>
          <p:nvPr>
            <p:custDataLst>
              <p:tags r:id="rId3"/>
            </p:custDataLst>
          </p:nvPr>
        </p:nvSpPr>
        <p:spPr>
          <a:xfrm>
            <a:off x="1676400" y="2057400"/>
            <a:ext cx="5943600" cy="1371600"/>
          </a:xfrm>
          <a:prstGeom prst="rect">
            <a:avLst/>
          </a:prstGeom>
        </p:spPr>
        <p:txBody>
          <a:bodyPr vert="horz" lIns="91440" tIns="45720" rIns="91440" bIns="4572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rgbClr val="003300"/>
                </a:solidFill>
                <a:effectLst/>
                <a:uLnTx/>
                <a:uFillTx/>
                <a:latin typeface="+mj-lt"/>
                <a:ea typeface="+mj-ea"/>
                <a:cs typeface="+mj-cs"/>
              </a:rPr>
              <a:t>Disclosure</a:t>
            </a:r>
            <a:endParaRPr kumimoji="0" lang="en-US" sz="4000" b="1" i="0" u="none" strike="noStrike" kern="1200" cap="small" spc="0" normalizeH="0" baseline="0" noProof="0" dirty="0">
              <a:ln>
                <a:noFill/>
              </a:ln>
              <a:solidFill>
                <a:srgbClr val="003300"/>
              </a:solidFill>
              <a:effectLst/>
              <a:uLnTx/>
              <a:uFillTx/>
              <a:latin typeface="+mj-lt"/>
              <a:ea typeface="+mj-ea"/>
              <a:cs typeface="+mj-cs"/>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0014" y="5699234"/>
            <a:ext cx="1594986" cy="914400"/>
          </a:xfrm>
          <a:prstGeom prst="rect">
            <a:avLst/>
          </a:prstGeom>
        </p:spPr>
      </p:pic>
    </p:spTree>
    <p:custDataLst>
      <p:tags r:id="rId1"/>
    </p:custDataLst>
    <p:extLst>
      <p:ext uri="{BB962C8B-B14F-4D97-AF65-F5344CB8AC3E}">
        <p14:creationId xmlns:p14="http://schemas.microsoft.com/office/powerpoint/2010/main" val="284383805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050"/>
          <p:cNvSpPr>
            <a:spLocks noChangeArrowheads="1"/>
          </p:cNvSpPr>
          <p:nvPr/>
        </p:nvSpPr>
        <p:spPr bwMode="auto">
          <a:xfrm>
            <a:off x="33338" y="304800"/>
            <a:ext cx="900906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a:r>
              <a:rPr lang="en-US" sz="3600" dirty="0">
                <a:solidFill>
                  <a:schemeClr val="tx1"/>
                </a:solidFill>
              </a:rPr>
              <a:t>Sensitivity of Serologic Tests for Syphilis</a:t>
            </a:r>
            <a:endParaRPr lang="en-US" sz="4000" b="1" dirty="0">
              <a:solidFill>
                <a:schemeClr val="tx2"/>
              </a:solidFill>
            </a:endParaRPr>
          </a:p>
        </p:txBody>
      </p:sp>
      <p:graphicFrame>
        <p:nvGraphicFramePr>
          <p:cNvPr id="2" name="Object 2051">
            <a:hlinkClick r:id="" action="ppaction://ole?verb=0"/>
          </p:cNvPr>
          <p:cNvGraphicFramePr>
            <a:graphicFrameLocks/>
          </p:cNvGraphicFramePr>
          <p:nvPr>
            <p:extLst>
              <p:ext uri="{D42A27DB-BD31-4B8C-83A1-F6EECF244321}">
                <p14:modId xmlns:p14="http://schemas.microsoft.com/office/powerpoint/2010/main" val="55671840"/>
              </p:ext>
            </p:extLst>
          </p:nvPr>
        </p:nvGraphicFramePr>
        <p:xfrm>
          <a:off x="541337" y="1218261"/>
          <a:ext cx="8670925" cy="4938713"/>
        </p:xfrm>
        <a:graphic>
          <a:graphicData uri="http://schemas.openxmlformats.org/drawingml/2006/chart">
            <c:chart xmlns:c="http://schemas.openxmlformats.org/drawingml/2006/chart" xmlns:r="http://schemas.openxmlformats.org/officeDocument/2006/relationships" r:id="rId2"/>
          </a:graphicData>
        </a:graphic>
      </p:graphicFrame>
      <p:sp>
        <p:nvSpPr>
          <p:cNvPr id="58372" name="Rectangle 2052"/>
          <p:cNvSpPr>
            <a:spLocks noChangeArrowheads="1"/>
          </p:cNvSpPr>
          <p:nvPr/>
        </p:nvSpPr>
        <p:spPr bwMode="auto">
          <a:xfrm>
            <a:off x="992188" y="6243638"/>
            <a:ext cx="4600575" cy="3762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800" b="1">
                <a:solidFill>
                  <a:schemeClr val="tx1"/>
                </a:solidFill>
                <a:latin typeface="Book Antiqua" pitchFamily="18" charset="0"/>
              </a:rPr>
              <a:t>Weeks from exposure</a:t>
            </a:r>
          </a:p>
        </p:txBody>
      </p:sp>
      <p:sp>
        <p:nvSpPr>
          <p:cNvPr id="58373" name="Rectangle 2053"/>
          <p:cNvSpPr>
            <a:spLocks noChangeArrowheads="1"/>
          </p:cNvSpPr>
          <p:nvPr/>
        </p:nvSpPr>
        <p:spPr bwMode="auto">
          <a:xfrm>
            <a:off x="6140450" y="6243638"/>
            <a:ext cx="2635250" cy="3762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800" b="1">
                <a:solidFill>
                  <a:schemeClr val="tx1"/>
                </a:solidFill>
                <a:latin typeface="Book Antiqua" pitchFamily="18" charset="0"/>
              </a:rPr>
              <a:t>Years from exposure</a:t>
            </a:r>
          </a:p>
        </p:txBody>
      </p:sp>
      <p:sp>
        <p:nvSpPr>
          <p:cNvPr id="58374" name="Rectangle 2054"/>
          <p:cNvSpPr>
            <a:spLocks noChangeArrowheads="1"/>
          </p:cNvSpPr>
          <p:nvPr/>
        </p:nvSpPr>
        <p:spPr bwMode="auto">
          <a:xfrm>
            <a:off x="1263650" y="5345113"/>
            <a:ext cx="1687513" cy="346075"/>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600">
                <a:solidFill>
                  <a:schemeClr val="tx1"/>
                </a:solidFill>
              </a:rPr>
              <a:t>         PRIMARY</a:t>
            </a:r>
          </a:p>
        </p:txBody>
      </p:sp>
      <p:sp>
        <p:nvSpPr>
          <p:cNvPr id="58375" name="Rectangle 2055"/>
          <p:cNvSpPr>
            <a:spLocks noChangeArrowheads="1"/>
          </p:cNvSpPr>
          <p:nvPr/>
        </p:nvSpPr>
        <p:spPr bwMode="auto">
          <a:xfrm>
            <a:off x="3822700" y="5329238"/>
            <a:ext cx="1566863" cy="346075"/>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600">
                <a:solidFill>
                  <a:schemeClr val="tx1"/>
                </a:solidFill>
              </a:rPr>
              <a:t>SECONDARY</a:t>
            </a:r>
          </a:p>
        </p:txBody>
      </p:sp>
      <p:sp>
        <p:nvSpPr>
          <p:cNvPr id="58376" name="Rectangle 2056"/>
          <p:cNvSpPr>
            <a:spLocks noChangeArrowheads="1"/>
          </p:cNvSpPr>
          <p:nvPr/>
        </p:nvSpPr>
        <p:spPr bwMode="auto">
          <a:xfrm>
            <a:off x="6711950" y="5329238"/>
            <a:ext cx="2432050" cy="346075"/>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600">
                <a:solidFill>
                  <a:schemeClr val="tx1"/>
                </a:solidFill>
              </a:rPr>
              <a:t>  LATE  DISEASE</a:t>
            </a:r>
          </a:p>
        </p:txBody>
      </p:sp>
      <p:sp>
        <p:nvSpPr>
          <p:cNvPr id="58377" name="Rectangle 2057"/>
          <p:cNvSpPr>
            <a:spLocks noChangeArrowheads="1"/>
          </p:cNvSpPr>
          <p:nvPr/>
        </p:nvSpPr>
        <p:spPr bwMode="auto">
          <a:xfrm>
            <a:off x="5715000" y="5484813"/>
            <a:ext cx="546792" cy="381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8" name="Rectangle 2058"/>
          <p:cNvSpPr>
            <a:spLocks noChangeArrowheads="1"/>
          </p:cNvSpPr>
          <p:nvPr/>
        </p:nvSpPr>
        <p:spPr bwMode="auto">
          <a:xfrm>
            <a:off x="4876800" y="901700"/>
            <a:ext cx="439499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sz="1400" dirty="0">
                <a:solidFill>
                  <a:schemeClr val="tx2"/>
                </a:solidFill>
              </a:rPr>
              <a:t>From </a:t>
            </a:r>
            <a:r>
              <a:rPr lang="en-US" sz="1400" dirty="0" smtClean="0">
                <a:solidFill>
                  <a:schemeClr val="tx2"/>
                </a:solidFill>
              </a:rPr>
              <a:t>Larsen </a:t>
            </a:r>
            <a:r>
              <a:rPr lang="en-US" sz="1400" dirty="0">
                <a:solidFill>
                  <a:schemeClr val="tx2"/>
                </a:solidFill>
              </a:rPr>
              <a:t>et </a:t>
            </a:r>
            <a:r>
              <a:rPr lang="en-US" sz="1400" dirty="0" smtClean="0">
                <a:solidFill>
                  <a:schemeClr val="tx2"/>
                </a:solidFill>
              </a:rPr>
              <a:t>al, Clinical Microbiolog</a:t>
            </a:r>
            <a:r>
              <a:rPr lang="en-US" sz="1400" dirty="0" smtClean="0">
                <a:solidFill>
                  <a:schemeClr val="tx2"/>
                </a:solidFill>
              </a:rPr>
              <a:t>y </a:t>
            </a:r>
            <a:r>
              <a:rPr lang="en-US" sz="1400" dirty="0" smtClean="0">
                <a:solidFill>
                  <a:schemeClr val="tx2"/>
                </a:solidFill>
              </a:rPr>
              <a:t>Reviews, 1995</a:t>
            </a:r>
            <a:endParaRPr lang="en-US" sz="1400" dirty="0">
              <a:solidFill>
                <a:schemeClr val="tx2"/>
              </a:solidFill>
            </a:endParaRPr>
          </a:p>
        </p:txBody>
      </p:sp>
    </p:spTree>
    <p:extLst>
      <p:ext uri="{BB962C8B-B14F-4D97-AF65-F5344CB8AC3E}">
        <p14:creationId xmlns:p14="http://schemas.microsoft.com/office/powerpoint/2010/main" val="1147900925"/>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endParaRPr lang="en-US" dirty="0"/>
          </a:p>
        </p:txBody>
      </p:sp>
      <p:sp>
        <p:nvSpPr>
          <p:cNvPr id="78850" name="Text Box 2"/>
          <p:cNvSpPr txBox="1">
            <a:spLocks noChangeArrowheads="1"/>
          </p:cNvSpPr>
          <p:nvPr/>
        </p:nvSpPr>
        <p:spPr bwMode="auto">
          <a:xfrm>
            <a:off x="3581400" y="1328738"/>
            <a:ext cx="48768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dirty="0" smtClean="0">
                <a:latin typeface="Times New Roman" pitchFamily="18" charset="0"/>
              </a:rPr>
              <a:t>1 : 1024</a:t>
            </a:r>
          </a:p>
          <a:p>
            <a:pPr eaLnBrk="1" hangingPunct="1"/>
            <a:r>
              <a:rPr lang="en-US" sz="2800" dirty="0" smtClean="0">
                <a:latin typeface="Times New Roman" pitchFamily="18" charset="0"/>
              </a:rPr>
              <a:t>1 : 512</a:t>
            </a:r>
          </a:p>
          <a:p>
            <a:pPr eaLnBrk="1" hangingPunct="1"/>
            <a:r>
              <a:rPr lang="en-US" sz="2800" dirty="0" smtClean="0">
                <a:latin typeface="Times New Roman" pitchFamily="18" charset="0"/>
              </a:rPr>
              <a:t>1 : 256</a:t>
            </a:r>
          </a:p>
          <a:p>
            <a:pPr eaLnBrk="1" hangingPunct="1"/>
            <a:r>
              <a:rPr lang="en-US" sz="2800" dirty="0" smtClean="0">
                <a:latin typeface="Times New Roman" pitchFamily="18" charset="0"/>
              </a:rPr>
              <a:t>1 : 128</a:t>
            </a:r>
          </a:p>
          <a:p>
            <a:pPr eaLnBrk="1" hangingPunct="1"/>
            <a:r>
              <a:rPr lang="en-US" sz="2800" dirty="0" smtClean="0">
                <a:latin typeface="Times New Roman" pitchFamily="18" charset="0"/>
              </a:rPr>
              <a:t>1 : 64</a:t>
            </a:r>
          </a:p>
          <a:p>
            <a:pPr eaLnBrk="1" hangingPunct="1"/>
            <a:r>
              <a:rPr lang="en-US" sz="2800" dirty="0" smtClean="0">
                <a:latin typeface="Times New Roman" pitchFamily="18" charset="0"/>
              </a:rPr>
              <a:t>1 : 32</a:t>
            </a:r>
          </a:p>
          <a:p>
            <a:pPr eaLnBrk="1" hangingPunct="1"/>
            <a:r>
              <a:rPr lang="en-US" sz="2800" dirty="0" smtClean="0">
                <a:latin typeface="Times New Roman" pitchFamily="18" charset="0"/>
              </a:rPr>
              <a:t>1 : 16</a:t>
            </a:r>
          </a:p>
          <a:p>
            <a:pPr eaLnBrk="1" hangingPunct="1"/>
            <a:r>
              <a:rPr lang="en-US" sz="2800" dirty="0" smtClean="0">
                <a:latin typeface="Times New Roman" pitchFamily="18" charset="0"/>
              </a:rPr>
              <a:t>1 : 8</a:t>
            </a:r>
          </a:p>
          <a:p>
            <a:pPr eaLnBrk="1" hangingPunct="1"/>
            <a:r>
              <a:rPr lang="en-US" sz="2800" dirty="0" smtClean="0">
                <a:latin typeface="Times New Roman" pitchFamily="18" charset="0"/>
              </a:rPr>
              <a:t>1 : 4              </a:t>
            </a:r>
          </a:p>
          <a:p>
            <a:pPr eaLnBrk="1" hangingPunct="1"/>
            <a:r>
              <a:rPr lang="en-US" sz="2800" dirty="0" smtClean="0">
                <a:latin typeface="Times New Roman" pitchFamily="18" charset="0"/>
              </a:rPr>
              <a:t>1 : 2</a:t>
            </a:r>
          </a:p>
          <a:p>
            <a:pPr eaLnBrk="1" hangingPunct="1"/>
            <a:r>
              <a:rPr lang="en-US" sz="2800" dirty="0" smtClean="0">
                <a:latin typeface="Times New Roman" pitchFamily="18" charset="0"/>
              </a:rPr>
              <a:t>1 : 1</a:t>
            </a:r>
            <a:endParaRPr lang="en-US" sz="2800" dirty="0">
              <a:latin typeface="Times New Roman" pitchFamily="18" charset="0"/>
            </a:endParaRPr>
          </a:p>
        </p:txBody>
      </p:sp>
      <p:sp>
        <p:nvSpPr>
          <p:cNvPr id="78851" name="Text Box 3"/>
          <p:cNvSpPr txBox="1">
            <a:spLocks noChangeArrowheads="1"/>
          </p:cNvSpPr>
          <p:nvPr/>
        </p:nvSpPr>
        <p:spPr bwMode="auto">
          <a:xfrm>
            <a:off x="1066800" y="228600"/>
            <a:ext cx="746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600" b="1" dirty="0">
                <a:solidFill>
                  <a:schemeClr val="tx2"/>
                </a:solidFill>
              </a:rPr>
              <a:t>Dilutions of Non-specific </a:t>
            </a:r>
            <a:r>
              <a:rPr lang="en-US" sz="3600" b="1" dirty="0" smtClean="0">
                <a:solidFill>
                  <a:schemeClr val="tx2"/>
                </a:solidFill>
              </a:rPr>
              <a:t>Tests </a:t>
            </a:r>
            <a:r>
              <a:rPr lang="en-US" sz="3600" b="1" dirty="0">
                <a:solidFill>
                  <a:schemeClr val="tx2"/>
                </a:solidFill>
              </a:rPr>
              <a:t>(RPR/VDRL)</a:t>
            </a:r>
          </a:p>
        </p:txBody>
      </p:sp>
      <p:sp>
        <p:nvSpPr>
          <p:cNvPr id="78855" name="Line 7"/>
          <p:cNvSpPr>
            <a:spLocks noChangeShapeType="1"/>
          </p:cNvSpPr>
          <p:nvPr/>
        </p:nvSpPr>
        <p:spPr bwMode="auto">
          <a:xfrm>
            <a:off x="4648200" y="4572000"/>
            <a:ext cx="762000" cy="0"/>
          </a:xfrm>
          <a:prstGeom prst="line">
            <a:avLst/>
          </a:prstGeom>
          <a:noFill/>
          <a:ln w="2857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Line 8"/>
          <p:cNvSpPr>
            <a:spLocks noChangeShapeType="1"/>
          </p:cNvSpPr>
          <p:nvPr/>
        </p:nvSpPr>
        <p:spPr bwMode="auto">
          <a:xfrm flipH="1">
            <a:off x="4495800" y="4953000"/>
            <a:ext cx="914400" cy="0"/>
          </a:xfrm>
          <a:prstGeom prst="line">
            <a:avLst/>
          </a:prstGeom>
          <a:noFill/>
          <a:ln w="2857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Line 9"/>
          <p:cNvSpPr>
            <a:spLocks noChangeShapeType="1"/>
          </p:cNvSpPr>
          <p:nvPr/>
        </p:nvSpPr>
        <p:spPr bwMode="auto">
          <a:xfrm>
            <a:off x="5410200" y="4572000"/>
            <a:ext cx="0" cy="381000"/>
          </a:xfrm>
          <a:prstGeom prst="line">
            <a:avLst/>
          </a:prstGeom>
          <a:noFill/>
          <a:ln w="2857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Line 11"/>
          <p:cNvSpPr>
            <a:spLocks noChangeShapeType="1"/>
          </p:cNvSpPr>
          <p:nvPr/>
        </p:nvSpPr>
        <p:spPr bwMode="auto">
          <a:xfrm flipH="1">
            <a:off x="4724400" y="3352800"/>
            <a:ext cx="914400" cy="0"/>
          </a:xfrm>
          <a:prstGeom prst="line">
            <a:avLst/>
          </a:prstGeom>
          <a:noFill/>
          <a:ln w="28575">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1" name="Line 13"/>
          <p:cNvSpPr>
            <a:spLocks noChangeShapeType="1"/>
          </p:cNvSpPr>
          <p:nvPr/>
        </p:nvSpPr>
        <p:spPr bwMode="auto">
          <a:xfrm>
            <a:off x="5638800" y="2438400"/>
            <a:ext cx="0" cy="91440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2" name="Line 14"/>
          <p:cNvSpPr>
            <a:spLocks noChangeShapeType="1"/>
          </p:cNvSpPr>
          <p:nvPr/>
        </p:nvSpPr>
        <p:spPr bwMode="auto">
          <a:xfrm>
            <a:off x="4876800" y="2438400"/>
            <a:ext cx="762000"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3" name="Text Box 15"/>
          <p:cNvSpPr txBox="1">
            <a:spLocks noChangeArrowheads="1"/>
          </p:cNvSpPr>
          <p:nvPr/>
        </p:nvSpPr>
        <p:spPr bwMode="auto">
          <a:xfrm>
            <a:off x="5791200" y="2438400"/>
            <a:ext cx="1447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 dilution or “4 fold”      decline</a:t>
            </a:r>
          </a:p>
        </p:txBody>
      </p:sp>
      <p:sp>
        <p:nvSpPr>
          <p:cNvPr id="2" name="TextBox 1"/>
          <p:cNvSpPr txBox="1"/>
          <p:nvPr/>
        </p:nvSpPr>
        <p:spPr>
          <a:xfrm>
            <a:off x="5486400" y="4491335"/>
            <a:ext cx="1447800" cy="923330"/>
          </a:xfrm>
          <a:prstGeom prst="rect">
            <a:avLst/>
          </a:prstGeom>
          <a:noFill/>
        </p:spPr>
        <p:txBody>
          <a:bodyPr wrap="square" rtlCol="0">
            <a:spAutoFit/>
          </a:bodyPr>
          <a:lstStyle/>
          <a:p>
            <a:pPr>
              <a:spcBef>
                <a:spcPct val="50000"/>
              </a:spcBef>
            </a:pPr>
            <a:r>
              <a:rPr lang="en-US" dirty="0" smtClean="0"/>
              <a:t>1 dilution </a:t>
            </a:r>
            <a:r>
              <a:rPr lang="en-US" dirty="0"/>
              <a:t>or </a:t>
            </a:r>
            <a:r>
              <a:rPr lang="en-US" dirty="0" smtClean="0"/>
              <a:t>“2  </a:t>
            </a:r>
            <a:r>
              <a:rPr lang="en-US" dirty="0"/>
              <a:t>fold”      decline</a:t>
            </a:r>
            <a:endParaRPr lang="en-US" dirty="0"/>
          </a:p>
        </p:txBody>
      </p:sp>
    </p:spTree>
    <p:extLst>
      <p:ext uri="{BB962C8B-B14F-4D97-AF65-F5344CB8AC3E}">
        <p14:creationId xmlns:p14="http://schemas.microsoft.com/office/powerpoint/2010/main" val="3630600349"/>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177154" name="Rectangle 2"/>
          <p:cNvSpPr>
            <a:spLocks noGrp="1" noChangeArrowheads="1"/>
          </p:cNvSpPr>
          <p:nvPr>
            <p:ph type="title"/>
          </p:nvPr>
        </p:nvSpPr>
        <p:spPr/>
        <p:txBody>
          <a:bodyPr>
            <a:normAutofit/>
          </a:bodyPr>
          <a:lstStyle/>
          <a:p>
            <a:r>
              <a:rPr lang="en-US" sz="3200" b="0" dirty="0">
                <a:solidFill>
                  <a:schemeClr val="tx2"/>
                </a:solidFill>
              </a:rPr>
              <a:t>Syphilis Diagnostic </a:t>
            </a:r>
            <a:r>
              <a:rPr lang="en-US" sz="3200" b="0" dirty="0" smtClean="0">
                <a:solidFill>
                  <a:schemeClr val="tx2"/>
                </a:solidFill>
              </a:rPr>
              <a:t>Tests:</a:t>
            </a:r>
            <a:r>
              <a:rPr lang="en-US" sz="3200" dirty="0">
                <a:solidFill>
                  <a:schemeClr val="tx2"/>
                </a:solidFill>
              </a:rPr>
              <a:t> </a:t>
            </a:r>
            <a:r>
              <a:rPr lang="en-US" sz="2400" b="0" dirty="0" err="1" smtClean="0">
                <a:solidFill>
                  <a:schemeClr val="tx2"/>
                </a:solidFill>
              </a:rPr>
              <a:t>Treponemal</a:t>
            </a:r>
            <a:r>
              <a:rPr lang="en-US" sz="2400" b="0" dirty="0" smtClean="0">
                <a:solidFill>
                  <a:schemeClr val="tx2"/>
                </a:solidFill>
              </a:rPr>
              <a:t> </a:t>
            </a:r>
            <a:r>
              <a:rPr lang="en-US" sz="2400" b="0" dirty="0">
                <a:solidFill>
                  <a:schemeClr val="tx2"/>
                </a:solidFill>
              </a:rPr>
              <a:t>Antibody Tests</a:t>
            </a:r>
            <a:br>
              <a:rPr lang="en-US" sz="2400" b="0" dirty="0">
                <a:solidFill>
                  <a:schemeClr val="tx2"/>
                </a:solidFill>
              </a:rPr>
            </a:br>
            <a:r>
              <a:rPr lang="en-US" sz="2400" b="0" dirty="0"/>
              <a:t> (e.g. FTA-ABS, TPPA, </a:t>
            </a:r>
            <a:r>
              <a:rPr lang="en-US" sz="2400" b="0" dirty="0" smtClean="0"/>
              <a:t>EIA, CLIA, MBIA)</a:t>
            </a:r>
            <a:endParaRPr lang="en-US" b="0" dirty="0"/>
          </a:p>
        </p:txBody>
      </p:sp>
      <p:sp>
        <p:nvSpPr>
          <p:cNvPr id="177155" name="Rectangle 3"/>
          <p:cNvSpPr>
            <a:spLocks noGrp="1" noChangeArrowheads="1"/>
          </p:cNvSpPr>
          <p:nvPr>
            <p:ph type="body" idx="1"/>
          </p:nvPr>
        </p:nvSpPr>
        <p:spPr>
          <a:xfrm>
            <a:off x="914400" y="1524000"/>
            <a:ext cx="8153400" cy="5105400"/>
          </a:xfrm>
        </p:spPr>
        <p:txBody>
          <a:bodyPr>
            <a:normAutofit fontScale="92500"/>
          </a:bodyPr>
          <a:lstStyle/>
          <a:p>
            <a:pPr>
              <a:lnSpc>
                <a:spcPct val="80000"/>
              </a:lnSpc>
              <a:buClr>
                <a:schemeClr val="accent1"/>
              </a:buClr>
              <a:buSzTx/>
              <a:buFontTx/>
              <a:buChar char="•"/>
            </a:pPr>
            <a:r>
              <a:rPr lang="en-US" sz="2400" dirty="0"/>
              <a:t>Test for </a:t>
            </a:r>
            <a:r>
              <a:rPr lang="en-US" sz="2400" dirty="0" smtClean="0"/>
              <a:t>specific antibody </a:t>
            </a:r>
            <a:r>
              <a:rPr lang="en-US" sz="2400" dirty="0"/>
              <a:t>to </a:t>
            </a:r>
            <a:r>
              <a:rPr lang="en-US" sz="2400" i="1" dirty="0"/>
              <a:t>T. </a:t>
            </a:r>
            <a:r>
              <a:rPr lang="en-US" sz="2400" i="1" dirty="0" err="1"/>
              <a:t>pallidum</a:t>
            </a:r>
            <a:endParaRPr lang="en-US" sz="2400" i="1" dirty="0"/>
          </a:p>
          <a:p>
            <a:pPr>
              <a:lnSpc>
                <a:spcPct val="80000"/>
              </a:lnSpc>
              <a:buClr>
                <a:schemeClr val="accent1"/>
              </a:buClr>
              <a:buSzTx/>
              <a:buFontTx/>
              <a:buChar char="•"/>
            </a:pPr>
            <a:r>
              <a:rPr lang="en-US" sz="2400" dirty="0" smtClean="0">
                <a:solidFill>
                  <a:schemeClr val="accent2"/>
                </a:solidFill>
              </a:rPr>
              <a:t>Becomes</a:t>
            </a:r>
            <a:r>
              <a:rPr lang="en-US" sz="2400" dirty="0" smtClean="0">
                <a:solidFill>
                  <a:schemeClr val="accent2"/>
                </a:solidFill>
              </a:rPr>
              <a:t> </a:t>
            </a:r>
            <a:r>
              <a:rPr lang="en-US" sz="2400" dirty="0">
                <a:solidFill>
                  <a:schemeClr val="accent2"/>
                </a:solidFill>
              </a:rPr>
              <a:t>positive </a:t>
            </a:r>
            <a:r>
              <a:rPr lang="en-US" sz="2400" dirty="0" smtClean="0">
                <a:solidFill>
                  <a:schemeClr val="accent2"/>
                </a:solidFill>
              </a:rPr>
              <a:t>earlier </a:t>
            </a:r>
            <a:r>
              <a:rPr lang="en-US" sz="2400" dirty="0" smtClean="0"/>
              <a:t>after </a:t>
            </a:r>
            <a:r>
              <a:rPr lang="en-US" sz="2400" dirty="0"/>
              <a:t>infection than </a:t>
            </a:r>
            <a:r>
              <a:rPr lang="en-US" sz="2400" dirty="0" smtClean="0"/>
              <a:t>non-specific tests</a:t>
            </a:r>
            <a:endParaRPr lang="en-US" sz="2400" dirty="0"/>
          </a:p>
          <a:p>
            <a:pPr>
              <a:lnSpc>
                <a:spcPct val="80000"/>
              </a:lnSpc>
              <a:buClr>
                <a:schemeClr val="accent1"/>
              </a:buClr>
              <a:buSzTx/>
              <a:buFontTx/>
              <a:buChar char="•"/>
            </a:pPr>
            <a:r>
              <a:rPr lang="en-US" sz="2400" dirty="0" smtClean="0"/>
              <a:t>Remain </a:t>
            </a:r>
            <a:r>
              <a:rPr lang="en-US" sz="2400" dirty="0"/>
              <a:t>positive for life in majority of patients (even after treatment</a:t>
            </a:r>
            <a:r>
              <a:rPr lang="en-US" sz="2800" dirty="0"/>
              <a:t>)</a:t>
            </a:r>
          </a:p>
          <a:p>
            <a:pPr>
              <a:lnSpc>
                <a:spcPct val="80000"/>
              </a:lnSpc>
              <a:buClr>
                <a:schemeClr val="accent1"/>
              </a:buClr>
              <a:buSzTx/>
              <a:buFontTx/>
              <a:buChar char="•"/>
            </a:pPr>
            <a:r>
              <a:rPr lang="en-US" sz="2400" dirty="0"/>
              <a:t>False positive tests </a:t>
            </a:r>
            <a:r>
              <a:rPr lang="en-US" sz="2400" dirty="0" smtClean="0"/>
              <a:t>still possible </a:t>
            </a:r>
            <a:endParaRPr lang="en-US" sz="2400" dirty="0" smtClean="0"/>
          </a:p>
          <a:p>
            <a:pPr>
              <a:lnSpc>
                <a:spcPct val="80000"/>
              </a:lnSpc>
              <a:buClr>
                <a:schemeClr val="accent1"/>
              </a:buClr>
              <a:buFontTx/>
              <a:buChar char="•"/>
            </a:pPr>
            <a:r>
              <a:rPr lang="en-US" sz="2400" dirty="0" smtClean="0"/>
              <a:t>Used in several clinical scenarios: </a:t>
            </a:r>
          </a:p>
          <a:p>
            <a:pPr lvl="1">
              <a:lnSpc>
                <a:spcPct val="80000"/>
              </a:lnSpc>
              <a:buClr>
                <a:schemeClr val="accent1"/>
              </a:buClr>
              <a:buFontTx/>
              <a:buChar char="•"/>
            </a:pPr>
            <a:r>
              <a:rPr lang="en-US" sz="2400" dirty="0" smtClean="0"/>
              <a:t>Confirm </a:t>
            </a:r>
            <a:r>
              <a:rPr lang="en-US" sz="2400" dirty="0"/>
              <a:t>positive result of a non-specific test (</a:t>
            </a:r>
            <a:r>
              <a:rPr lang="en-US" sz="2400" dirty="0" smtClean="0"/>
              <a:t>RPR)</a:t>
            </a:r>
          </a:p>
          <a:p>
            <a:pPr lvl="1">
              <a:lnSpc>
                <a:spcPct val="80000"/>
              </a:lnSpc>
              <a:buClr>
                <a:schemeClr val="accent1"/>
              </a:buClr>
              <a:buFontTx/>
              <a:buChar char="•"/>
            </a:pPr>
            <a:r>
              <a:rPr lang="en-US" sz="2400" dirty="0" smtClean="0"/>
              <a:t>Diagnose very early syphilis (positive before non-specific tests)</a:t>
            </a:r>
          </a:p>
          <a:p>
            <a:pPr lvl="1">
              <a:lnSpc>
                <a:spcPct val="80000"/>
              </a:lnSpc>
              <a:buClr>
                <a:schemeClr val="accent1"/>
              </a:buClr>
              <a:buFontTx/>
              <a:buChar char="•"/>
            </a:pPr>
            <a:r>
              <a:rPr lang="en-US" sz="2400" dirty="0" smtClean="0"/>
              <a:t>Diagnose very late syphilis – non specific tests may revert to negative even without treatment (dementia/</a:t>
            </a:r>
            <a:r>
              <a:rPr lang="en-US" sz="2400" dirty="0" err="1" smtClean="0"/>
              <a:t>tabes</a:t>
            </a:r>
            <a:r>
              <a:rPr lang="en-US" sz="2400" dirty="0" smtClean="0"/>
              <a:t> </a:t>
            </a:r>
            <a:r>
              <a:rPr lang="en-US" sz="2400" dirty="0" err="1" smtClean="0"/>
              <a:t>dorsalis</a:t>
            </a:r>
            <a:r>
              <a:rPr lang="en-US" sz="2400" dirty="0" smtClean="0"/>
              <a:t>)</a:t>
            </a:r>
          </a:p>
          <a:p>
            <a:pPr lvl="1">
              <a:lnSpc>
                <a:spcPct val="80000"/>
              </a:lnSpc>
              <a:buClr>
                <a:schemeClr val="accent1"/>
              </a:buClr>
              <a:buFontTx/>
              <a:buChar char="•"/>
            </a:pPr>
            <a:r>
              <a:rPr lang="en-US" sz="2400" dirty="0" smtClean="0"/>
              <a:t>Used in </a:t>
            </a:r>
            <a:r>
              <a:rPr lang="en-US" sz="2400" dirty="0" smtClean="0"/>
              <a:t>newer  </a:t>
            </a:r>
            <a:r>
              <a:rPr lang="en-US" sz="2400" dirty="0" smtClean="0"/>
              <a:t>“reverse” testing algorithms  - </a:t>
            </a:r>
            <a:r>
              <a:rPr lang="en-US" sz="2400" dirty="0" smtClean="0"/>
              <a:t> is the </a:t>
            </a:r>
            <a:r>
              <a:rPr lang="en-US" sz="2400" dirty="0" smtClean="0"/>
              <a:t>initial </a:t>
            </a:r>
            <a:r>
              <a:rPr lang="en-US" sz="2400" dirty="0"/>
              <a:t>diagnostic </a:t>
            </a:r>
            <a:r>
              <a:rPr lang="en-US" sz="2400" dirty="0" smtClean="0"/>
              <a:t>test in these algorithms</a:t>
            </a:r>
            <a:endParaRPr lang="en-US" sz="2400" dirty="0"/>
          </a:p>
          <a:p>
            <a:pPr lvl="2">
              <a:lnSpc>
                <a:spcPct val="80000"/>
              </a:lnSpc>
              <a:buClr>
                <a:schemeClr val="accent1"/>
              </a:buClr>
              <a:buFontTx/>
              <a:buChar char="•"/>
            </a:pPr>
            <a:r>
              <a:rPr lang="en-US" sz="2000" dirty="0" smtClean="0"/>
              <a:t>Only done with automated testing technologies </a:t>
            </a:r>
          </a:p>
          <a:p>
            <a:pPr lvl="2">
              <a:lnSpc>
                <a:spcPct val="80000"/>
              </a:lnSpc>
              <a:buClr>
                <a:schemeClr val="accent1"/>
              </a:buClr>
              <a:buFontTx/>
              <a:buChar char="•"/>
            </a:pPr>
            <a:r>
              <a:rPr lang="en-US" sz="2000" dirty="0" smtClean="0"/>
              <a:t>EIAs, CLIAs, </a:t>
            </a:r>
            <a:r>
              <a:rPr lang="en-US" sz="2000" dirty="0" smtClean="0"/>
              <a:t>MBIA</a:t>
            </a:r>
            <a:endParaRPr lang="en-US" sz="2800" dirty="0"/>
          </a:p>
          <a:p>
            <a:pPr lvl="3">
              <a:lnSpc>
                <a:spcPct val="80000"/>
              </a:lnSpc>
              <a:buClr>
                <a:srgbClr val="FFFF99"/>
              </a:buClr>
              <a:buFontTx/>
              <a:buChar char="•"/>
            </a:pPr>
            <a:endParaRPr lang="en-US" sz="2000" dirty="0"/>
          </a:p>
          <a:p>
            <a:pPr lvl="1">
              <a:lnSpc>
                <a:spcPct val="80000"/>
              </a:lnSpc>
            </a:pPr>
            <a:endParaRPr lang="en-US" sz="2400" dirty="0"/>
          </a:p>
        </p:txBody>
      </p:sp>
    </p:spTree>
    <p:extLst>
      <p:ext uri="{BB962C8B-B14F-4D97-AF65-F5344CB8AC3E}">
        <p14:creationId xmlns:p14="http://schemas.microsoft.com/office/powerpoint/2010/main" val="462623747"/>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ABCs of Syphilis </a:t>
            </a:r>
            <a:r>
              <a:rPr lang="en-US" dirty="0" smtClean="0">
                <a:solidFill>
                  <a:schemeClr val="accent1"/>
                </a:solidFill>
              </a:rPr>
              <a:t>Serology Tests</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10000"/>
          </a:bodyPr>
          <a:lstStyle/>
          <a:p>
            <a:r>
              <a:rPr lang="en-US" sz="2800" dirty="0" smtClean="0"/>
              <a:t>Non-Specific (Non-</a:t>
            </a:r>
            <a:r>
              <a:rPr lang="en-US" sz="2800" dirty="0" err="1" smtClean="0"/>
              <a:t>treponemal</a:t>
            </a:r>
            <a:r>
              <a:rPr lang="en-US" sz="2800" dirty="0" smtClean="0"/>
              <a:t>) </a:t>
            </a:r>
            <a:r>
              <a:rPr lang="en-US" sz="2800" dirty="0"/>
              <a:t>T</a:t>
            </a:r>
            <a:r>
              <a:rPr lang="en-US" sz="2800" dirty="0" smtClean="0"/>
              <a:t>ests </a:t>
            </a:r>
            <a:endParaRPr lang="en-US" sz="2800" dirty="0"/>
          </a:p>
          <a:p>
            <a:pPr lvl="1">
              <a:lnSpc>
                <a:spcPct val="90000"/>
              </a:lnSpc>
            </a:pPr>
            <a:r>
              <a:rPr lang="en-US" sz="2400" dirty="0"/>
              <a:t>VDRL- Venereal Disease Reporting Laboratory</a:t>
            </a:r>
          </a:p>
          <a:p>
            <a:pPr lvl="1">
              <a:lnSpc>
                <a:spcPct val="90000"/>
              </a:lnSpc>
            </a:pPr>
            <a:r>
              <a:rPr lang="en-US" sz="2400" dirty="0" smtClean="0"/>
              <a:t>RPR - Rapid </a:t>
            </a:r>
            <a:r>
              <a:rPr lang="en-US" sz="2400" dirty="0"/>
              <a:t>Plasma </a:t>
            </a:r>
            <a:r>
              <a:rPr lang="en-US" sz="2400" dirty="0" err="1"/>
              <a:t>Reagin</a:t>
            </a:r>
            <a:endParaRPr lang="en-US" sz="2400" dirty="0"/>
          </a:p>
          <a:p>
            <a:pPr lvl="1">
              <a:lnSpc>
                <a:spcPct val="90000"/>
              </a:lnSpc>
            </a:pPr>
            <a:r>
              <a:rPr lang="en-US" sz="2400" dirty="0"/>
              <a:t>TRUST - </a:t>
            </a:r>
            <a:r>
              <a:rPr lang="en-US" sz="2400" dirty="0" smtClean="0"/>
              <a:t>Toluidine </a:t>
            </a:r>
            <a:r>
              <a:rPr lang="en-US" sz="2400" dirty="0"/>
              <a:t>Red Unheated Serum </a:t>
            </a:r>
            <a:r>
              <a:rPr lang="en-US" sz="2400" dirty="0" smtClean="0"/>
              <a:t>Test</a:t>
            </a:r>
          </a:p>
          <a:p>
            <a:pPr marL="457200" lvl="1" indent="0">
              <a:lnSpc>
                <a:spcPct val="90000"/>
              </a:lnSpc>
              <a:buNone/>
            </a:pPr>
            <a:endParaRPr lang="en-US" sz="2400" dirty="0"/>
          </a:p>
          <a:p>
            <a:r>
              <a:rPr lang="en-US" sz="2800" dirty="0" smtClean="0"/>
              <a:t>Specific </a:t>
            </a:r>
            <a:r>
              <a:rPr lang="en-US" sz="2800" dirty="0" err="1" smtClean="0"/>
              <a:t>Treponemal</a:t>
            </a:r>
            <a:r>
              <a:rPr lang="en-US" sz="2800" dirty="0" smtClean="0"/>
              <a:t> </a:t>
            </a:r>
            <a:r>
              <a:rPr lang="en-US" sz="2800" dirty="0"/>
              <a:t>Tests</a:t>
            </a:r>
          </a:p>
          <a:p>
            <a:pPr lvl="1">
              <a:lnSpc>
                <a:spcPct val="90000"/>
              </a:lnSpc>
            </a:pPr>
            <a:r>
              <a:rPr lang="en-US" sz="2400" dirty="0"/>
              <a:t>TPPA- T. </a:t>
            </a:r>
            <a:r>
              <a:rPr lang="en-US" sz="2400" dirty="0" err="1"/>
              <a:t>pallidum</a:t>
            </a:r>
            <a:r>
              <a:rPr lang="en-US" sz="2400" dirty="0"/>
              <a:t> particle agglutination assay</a:t>
            </a:r>
          </a:p>
          <a:p>
            <a:pPr lvl="1">
              <a:lnSpc>
                <a:spcPct val="90000"/>
              </a:lnSpc>
            </a:pPr>
            <a:r>
              <a:rPr lang="en-US" sz="2400" dirty="0"/>
              <a:t>TPHA- T. </a:t>
            </a:r>
            <a:r>
              <a:rPr lang="en-US" sz="2400" dirty="0" err="1"/>
              <a:t>pallidum</a:t>
            </a:r>
            <a:r>
              <a:rPr lang="en-US" sz="2400" dirty="0"/>
              <a:t> </a:t>
            </a:r>
            <a:r>
              <a:rPr lang="en-US" sz="2400" dirty="0" err="1"/>
              <a:t>hemaglutination</a:t>
            </a:r>
            <a:r>
              <a:rPr lang="en-US" sz="2400" dirty="0"/>
              <a:t> assay</a:t>
            </a:r>
          </a:p>
          <a:p>
            <a:pPr lvl="1">
              <a:lnSpc>
                <a:spcPct val="90000"/>
              </a:lnSpc>
            </a:pPr>
            <a:r>
              <a:rPr lang="en-US" sz="2400" dirty="0" smtClean="0"/>
              <a:t>FTA-ABS - </a:t>
            </a:r>
            <a:r>
              <a:rPr lang="en-US" sz="2400" dirty="0"/>
              <a:t>Fluorescent </a:t>
            </a:r>
            <a:r>
              <a:rPr lang="en-US" sz="2400" dirty="0" err="1"/>
              <a:t>Treponemal</a:t>
            </a:r>
            <a:r>
              <a:rPr lang="en-US" sz="2400" dirty="0"/>
              <a:t> Antibody-Absorption</a:t>
            </a:r>
          </a:p>
          <a:p>
            <a:pPr lvl="1">
              <a:lnSpc>
                <a:spcPct val="90000"/>
              </a:lnSpc>
            </a:pPr>
            <a:r>
              <a:rPr lang="en-US" sz="2400" dirty="0" smtClean="0"/>
              <a:t>MHA-TP - </a:t>
            </a:r>
            <a:r>
              <a:rPr lang="en-US" sz="2400" dirty="0" err="1" smtClean="0"/>
              <a:t>Microhemaglutination</a:t>
            </a:r>
            <a:r>
              <a:rPr lang="en-US" sz="2400" dirty="0" smtClean="0"/>
              <a:t> </a:t>
            </a:r>
            <a:r>
              <a:rPr lang="en-US" sz="2400" dirty="0"/>
              <a:t>assay</a:t>
            </a:r>
          </a:p>
          <a:p>
            <a:pPr lvl="1">
              <a:lnSpc>
                <a:spcPct val="90000"/>
              </a:lnSpc>
            </a:pPr>
            <a:r>
              <a:rPr lang="en-US" sz="2400" dirty="0" smtClean="0">
                <a:solidFill>
                  <a:schemeClr val="accent2"/>
                </a:solidFill>
              </a:rPr>
              <a:t>EIA/ELISA - Enzyme </a:t>
            </a:r>
            <a:r>
              <a:rPr lang="en-US" sz="2400" dirty="0">
                <a:solidFill>
                  <a:schemeClr val="accent2"/>
                </a:solidFill>
              </a:rPr>
              <a:t>Immunoassay (</a:t>
            </a:r>
            <a:r>
              <a:rPr lang="en-US" sz="2400" dirty="0" err="1">
                <a:solidFill>
                  <a:schemeClr val="accent2"/>
                </a:solidFill>
              </a:rPr>
              <a:t>TrepSure</a:t>
            </a:r>
            <a:r>
              <a:rPr lang="en-US" sz="2400" dirty="0">
                <a:solidFill>
                  <a:schemeClr val="accent2"/>
                </a:solidFill>
              </a:rPr>
              <a:t>, </a:t>
            </a:r>
            <a:r>
              <a:rPr lang="en-US" sz="2400" dirty="0" err="1">
                <a:solidFill>
                  <a:schemeClr val="accent2"/>
                </a:solidFill>
              </a:rPr>
              <a:t>TrepChek</a:t>
            </a:r>
            <a:r>
              <a:rPr lang="en-US" sz="2400" dirty="0">
                <a:solidFill>
                  <a:schemeClr val="accent2"/>
                </a:solidFill>
              </a:rPr>
              <a:t>, </a:t>
            </a:r>
            <a:r>
              <a:rPr lang="en-US" sz="2400" dirty="0" err="1">
                <a:solidFill>
                  <a:schemeClr val="accent2"/>
                </a:solidFill>
              </a:rPr>
              <a:t>Captia</a:t>
            </a:r>
            <a:r>
              <a:rPr lang="en-US" sz="2400" dirty="0">
                <a:solidFill>
                  <a:schemeClr val="accent2"/>
                </a:solidFill>
              </a:rPr>
              <a:t>)</a:t>
            </a:r>
          </a:p>
          <a:p>
            <a:pPr lvl="1">
              <a:lnSpc>
                <a:spcPct val="90000"/>
              </a:lnSpc>
            </a:pPr>
            <a:r>
              <a:rPr lang="en-US" sz="2400" dirty="0" smtClean="0">
                <a:solidFill>
                  <a:schemeClr val="accent2"/>
                </a:solidFill>
              </a:rPr>
              <a:t>CLIA/CIA - </a:t>
            </a:r>
            <a:r>
              <a:rPr lang="en-US" sz="2400" dirty="0" err="1" smtClean="0">
                <a:solidFill>
                  <a:schemeClr val="accent2"/>
                </a:solidFill>
              </a:rPr>
              <a:t>Chemiluminescense</a:t>
            </a:r>
            <a:r>
              <a:rPr lang="en-US" sz="2400" dirty="0" smtClean="0">
                <a:solidFill>
                  <a:schemeClr val="accent2"/>
                </a:solidFill>
              </a:rPr>
              <a:t> </a:t>
            </a:r>
            <a:r>
              <a:rPr lang="en-US" sz="2400" dirty="0">
                <a:solidFill>
                  <a:schemeClr val="accent2"/>
                </a:solidFill>
              </a:rPr>
              <a:t>Immunoassay (</a:t>
            </a:r>
            <a:r>
              <a:rPr lang="en-US" sz="2400" dirty="0" smtClean="0">
                <a:solidFill>
                  <a:schemeClr val="accent2"/>
                </a:solidFill>
              </a:rPr>
              <a:t>Architect, LIAISON)</a:t>
            </a:r>
            <a:endParaRPr lang="en-US" sz="2400" dirty="0">
              <a:solidFill>
                <a:schemeClr val="accent2"/>
              </a:solidFill>
            </a:endParaRPr>
          </a:p>
          <a:p>
            <a:pPr lvl="1">
              <a:lnSpc>
                <a:spcPct val="90000"/>
              </a:lnSpc>
            </a:pPr>
            <a:r>
              <a:rPr lang="en-US" sz="2400" dirty="0" err="1" smtClean="0">
                <a:solidFill>
                  <a:schemeClr val="accent2"/>
                </a:solidFill>
              </a:rPr>
              <a:t>Microbead</a:t>
            </a:r>
            <a:r>
              <a:rPr lang="en-US" sz="2400" dirty="0" smtClean="0">
                <a:solidFill>
                  <a:schemeClr val="accent2"/>
                </a:solidFill>
              </a:rPr>
              <a:t> - </a:t>
            </a:r>
            <a:r>
              <a:rPr lang="en-US" sz="2400" dirty="0">
                <a:solidFill>
                  <a:schemeClr val="accent2"/>
                </a:solidFill>
              </a:rPr>
              <a:t>Immune </a:t>
            </a:r>
            <a:r>
              <a:rPr lang="en-US" sz="2400" dirty="0" smtClean="0">
                <a:solidFill>
                  <a:schemeClr val="accent2"/>
                </a:solidFill>
              </a:rPr>
              <a:t>Assays (</a:t>
            </a:r>
            <a:r>
              <a:rPr lang="en-US" sz="2400" dirty="0" err="1" smtClean="0">
                <a:solidFill>
                  <a:schemeClr val="accent2"/>
                </a:solidFill>
              </a:rPr>
              <a:t>Bioplex</a:t>
            </a:r>
            <a:r>
              <a:rPr lang="en-US" sz="2400" dirty="0" smtClean="0">
                <a:solidFill>
                  <a:schemeClr val="accent2"/>
                </a:solidFill>
              </a:rPr>
              <a:t>)</a:t>
            </a:r>
            <a:endParaRPr lang="en-US" sz="2400" dirty="0">
              <a:solidFill>
                <a:schemeClr val="accent2"/>
              </a:solidFill>
            </a:endParaRPr>
          </a:p>
          <a:p>
            <a:endParaRPr lang="en-US" dirty="0"/>
          </a:p>
        </p:txBody>
      </p:sp>
    </p:spTree>
    <p:extLst>
      <p:ext uri="{BB962C8B-B14F-4D97-AF65-F5344CB8AC3E}">
        <p14:creationId xmlns:p14="http://schemas.microsoft.com/office/powerpoint/2010/main" val="2141929595"/>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050"/>
          <p:cNvSpPr>
            <a:spLocks noChangeArrowheads="1"/>
          </p:cNvSpPr>
          <p:nvPr/>
        </p:nvSpPr>
        <p:spPr bwMode="auto">
          <a:xfrm>
            <a:off x="33338" y="304800"/>
            <a:ext cx="900906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a:r>
              <a:rPr lang="en-US" sz="3600">
                <a:solidFill>
                  <a:schemeClr val="tx1"/>
                </a:solidFill>
              </a:rPr>
              <a:t>Sensitivity of Serologic Tests for Syphilis</a:t>
            </a:r>
            <a:endParaRPr lang="en-US" sz="4000" b="1">
              <a:solidFill>
                <a:schemeClr val="tx2"/>
              </a:solidFill>
            </a:endParaRPr>
          </a:p>
        </p:txBody>
      </p:sp>
      <p:graphicFrame>
        <p:nvGraphicFramePr>
          <p:cNvPr id="58371" name="Object 2051">
            <a:hlinkClick r:id="" action="ppaction://ole?verb=0"/>
          </p:cNvPr>
          <p:cNvGraphicFramePr>
            <a:graphicFrameLocks/>
          </p:cNvGraphicFramePr>
          <p:nvPr>
            <p:extLst>
              <p:ext uri="{D42A27DB-BD31-4B8C-83A1-F6EECF244321}">
                <p14:modId xmlns:p14="http://schemas.microsoft.com/office/powerpoint/2010/main" val="4179301077"/>
              </p:ext>
            </p:extLst>
          </p:nvPr>
        </p:nvGraphicFramePr>
        <p:xfrm>
          <a:off x="185738" y="1257300"/>
          <a:ext cx="8772525" cy="5040313"/>
        </p:xfrm>
        <a:graphic>
          <a:graphicData uri="http://schemas.openxmlformats.org/presentationml/2006/ole">
            <mc:AlternateContent xmlns:mc="http://schemas.openxmlformats.org/markup-compatibility/2006">
              <mc:Choice xmlns:v="urn:schemas-microsoft-com:vml" Requires="v">
                <p:oleObj spid="_x0000_s7184" name="Chart" r:id="rId3" imgW="9936459" imgH="5021601" progId="MSGraph.Chart.8">
                  <p:embed followColorScheme="full"/>
                </p:oleObj>
              </mc:Choice>
              <mc:Fallback>
                <p:oleObj name="Chart" r:id="rId3" imgW="9936459" imgH="5021601" progId="MSGraph.Chart.8">
                  <p:embed followColorScheme="full"/>
                  <p:pic>
                    <p:nvPicPr>
                      <p:cNvPr id="0" name=""/>
                      <p:cNvPicPr>
                        <a:picLocks noChangeArrowheads="1"/>
                      </p:cNvPicPr>
                      <p:nvPr/>
                    </p:nvPicPr>
                    <p:blipFill>
                      <a:blip r:embed="rId4"/>
                      <a:srcRect/>
                      <a:stretch>
                        <a:fillRect/>
                      </a:stretch>
                    </p:blipFill>
                    <p:spPr bwMode="auto">
                      <a:xfrm>
                        <a:off x="185738" y="1257300"/>
                        <a:ext cx="87725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Rectangle 2052"/>
          <p:cNvSpPr>
            <a:spLocks noChangeArrowheads="1"/>
          </p:cNvSpPr>
          <p:nvPr/>
        </p:nvSpPr>
        <p:spPr bwMode="auto">
          <a:xfrm>
            <a:off x="992188" y="6243638"/>
            <a:ext cx="4600575" cy="3762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800" b="1">
                <a:solidFill>
                  <a:schemeClr val="tx1"/>
                </a:solidFill>
                <a:latin typeface="Book Antiqua" pitchFamily="18" charset="0"/>
              </a:rPr>
              <a:t>Weeks from exposure</a:t>
            </a:r>
          </a:p>
        </p:txBody>
      </p:sp>
      <p:sp>
        <p:nvSpPr>
          <p:cNvPr id="58373" name="Rectangle 2053"/>
          <p:cNvSpPr>
            <a:spLocks noChangeArrowheads="1"/>
          </p:cNvSpPr>
          <p:nvPr/>
        </p:nvSpPr>
        <p:spPr bwMode="auto">
          <a:xfrm>
            <a:off x="6140450" y="6243638"/>
            <a:ext cx="2635250" cy="3762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800" b="1">
                <a:solidFill>
                  <a:schemeClr val="tx1"/>
                </a:solidFill>
                <a:latin typeface="Book Antiqua" pitchFamily="18" charset="0"/>
              </a:rPr>
              <a:t>Years from exposure</a:t>
            </a:r>
          </a:p>
        </p:txBody>
      </p:sp>
      <p:sp>
        <p:nvSpPr>
          <p:cNvPr id="58374" name="Rectangle 2054"/>
          <p:cNvSpPr>
            <a:spLocks noChangeArrowheads="1"/>
          </p:cNvSpPr>
          <p:nvPr/>
        </p:nvSpPr>
        <p:spPr bwMode="auto">
          <a:xfrm>
            <a:off x="1263650" y="5345113"/>
            <a:ext cx="1687513" cy="346075"/>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600">
                <a:solidFill>
                  <a:schemeClr val="tx1"/>
                </a:solidFill>
              </a:rPr>
              <a:t>         PRIMARY</a:t>
            </a:r>
          </a:p>
        </p:txBody>
      </p:sp>
      <p:sp>
        <p:nvSpPr>
          <p:cNvPr id="58375" name="Rectangle 2055"/>
          <p:cNvSpPr>
            <a:spLocks noChangeArrowheads="1"/>
          </p:cNvSpPr>
          <p:nvPr/>
        </p:nvSpPr>
        <p:spPr bwMode="auto">
          <a:xfrm>
            <a:off x="3822700" y="5329238"/>
            <a:ext cx="1566863" cy="346075"/>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600">
                <a:solidFill>
                  <a:schemeClr val="tx1"/>
                </a:solidFill>
              </a:rPr>
              <a:t>SECONDARY</a:t>
            </a:r>
          </a:p>
        </p:txBody>
      </p:sp>
      <p:sp>
        <p:nvSpPr>
          <p:cNvPr id="58376" name="Rectangle 2056"/>
          <p:cNvSpPr>
            <a:spLocks noChangeArrowheads="1"/>
          </p:cNvSpPr>
          <p:nvPr/>
        </p:nvSpPr>
        <p:spPr bwMode="auto">
          <a:xfrm>
            <a:off x="6261100" y="5329238"/>
            <a:ext cx="2432050" cy="346075"/>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600">
                <a:solidFill>
                  <a:schemeClr val="tx1"/>
                </a:solidFill>
              </a:rPr>
              <a:t>  LATE  DISEASE</a:t>
            </a:r>
          </a:p>
        </p:txBody>
      </p:sp>
      <p:sp>
        <p:nvSpPr>
          <p:cNvPr id="58377" name="Rectangle 2057"/>
          <p:cNvSpPr>
            <a:spLocks noChangeArrowheads="1"/>
          </p:cNvSpPr>
          <p:nvPr/>
        </p:nvSpPr>
        <p:spPr bwMode="auto">
          <a:xfrm>
            <a:off x="5519738" y="5486400"/>
            <a:ext cx="677862" cy="381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8" name="Rectangle 2058"/>
          <p:cNvSpPr>
            <a:spLocks noChangeArrowheads="1"/>
          </p:cNvSpPr>
          <p:nvPr/>
        </p:nvSpPr>
        <p:spPr bwMode="auto">
          <a:xfrm>
            <a:off x="5867400" y="901700"/>
            <a:ext cx="30654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a:solidFill>
                  <a:schemeClr val="tx2"/>
                </a:solidFill>
              </a:rPr>
              <a:t>From Larson et al., 1995</a:t>
            </a:r>
          </a:p>
        </p:txBody>
      </p:sp>
    </p:spTree>
    <p:extLst>
      <p:ext uri="{BB962C8B-B14F-4D97-AF65-F5344CB8AC3E}">
        <p14:creationId xmlns:p14="http://schemas.microsoft.com/office/powerpoint/2010/main" val="129408739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07" y="705096"/>
            <a:ext cx="7543800" cy="544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6352054"/>
            <a:ext cx="4572000" cy="246221"/>
          </a:xfrm>
          <a:prstGeom prst="rect">
            <a:avLst/>
          </a:prstGeom>
          <a:noFill/>
        </p:spPr>
        <p:txBody>
          <a:bodyPr wrap="square" rtlCol="0">
            <a:spAutoFit/>
          </a:bodyPr>
          <a:lstStyle/>
          <a:p>
            <a:r>
              <a:rPr lang="en-US" sz="1000" dirty="0"/>
              <a:t>Peeling et al. / Bulletin of the World Health Organization / 2004 / Vol. 82 / No. 6</a:t>
            </a:r>
          </a:p>
        </p:txBody>
      </p:sp>
    </p:spTree>
    <p:extLst>
      <p:ext uri="{BB962C8B-B14F-4D97-AF65-F5344CB8AC3E}">
        <p14:creationId xmlns:p14="http://schemas.microsoft.com/office/powerpoint/2010/main" val="3764819556"/>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178178" name="Rectangle 2"/>
          <p:cNvSpPr>
            <a:spLocks noGrp="1" noChangeArrowheads="1"/>
          </p:cNvSpPr>
          <p:nvPr>
            <p:ph type="title"/>
          </p:nvPr>
        </p:nvSpPr>
        <p:spPr>
          <a:xfrm>
            <a:off x="685800" y="381000"/>
            <a:ext cx="7772400" cy="1143000"/>
          </a:xfrm>
        </p:spPr>
        <p:txBody>
          <a:bodyPr/>
          <a:lstStyle/>
          <a:p>
            <a:r>
              <a:rPr lang="en-US" sz="2800" dirty="0">
                <a:solidFill>
                  <a:schemeClr val="tx2"/>
                </a:solidFill>
              </a:rPr>
              <a:t>Impact of HIV Infection on the Diagnostic Tests for Syphilis</a:t>
            </a:r>
            <a:endParaRPr lang="en-US" dirty="0">
              <a:solidFill>
                <a:schemeClr val="tx2"/>
              </a:solidFill>
            </a:endParaRPr>
          </a:p>
        </p:txBody>
      </p:sp>
      <p:sp>
        <p:nvSpPr>
          <p:cNvPr id="178179" name="Rectangle 3"/>
          <p:cNvSpPr>
            <a:spLocks noGrp="1" noChangeArrowheads="1"/>
          </p:cNvSpPr>
          <p:nvPr>
            <p:ph type="body" idx="1"/>
          </p:nvPr>
        </p:nvSpPr>
        <p:spPr>
          <a:xfrm>
            <a:off x="1066800" y="1600200"/>
            <a:ext cx="7543800" cy="4114800"/>
          </a:xfrm>
        </p:spPr>
        <p:txBody>
          <a:bodyPr/>
          <a:lstStyle/>
          <a:p>
            <a:pPr>
              <a:buClr>
                <a:schemeClr val="accent1"/>
              </a:buClr>
              <a:buSzTx/>
              <a:buFontTx/>
              <a:buChar char="•"/>
            </a:pPr>
            <a:r>
              <a:rPr lang="en-US" sz="2800" dirty="0"/>
              <a:t>Little impact of HIV infection on these diagnostic </a:t>
            </a:r>
            <a:r>
              <a:rPr lang="en-US" sz="2800" dirty="0" smtClean="0"/>
              <a:t>tests. Use in same manner as in HIV negative </a:t>
            </a:r>
            <a:r>
              <a:rPr lang="en-US" sz="2800" dirty="0" err="1" smtClean="0"/>
              <a:t>pts</a:t>
            </a:r>
            <a:endParaRPr lang="en-US" sz="2800" dirty="0"/>
          </a:p>
          <a:p>
            <a:pPr>
              <a:buClr>
                <a:schemeClr val="accent1"/>
              </a:buClr>
              <a:buSzTx/>
              <a:buFontTx/>
              <a:buChar char="•"/>
            </a:pPr>
            <a:r>
              <a:rPr lang="en-US" sz="2800" dirty="0"/>
              <a:t>Reports of HIV infection and:</a:t>
            </a:r>
            <a:endParaRPr lang="en-US" dirty="0"/>
          </a:p>
          <a:p>
            <a:pPr lvl="1">
              <a:buClr>
                <a:schemeClr val="accent1"/>
              </a:buClr>
            </a:pPr>
            <a:r>
              <a:rPr lang="en-US" sz="2400" dirty="0"/>
              <a:t>false positive non-</a:t>
            </a:r>
            <a:r>
              <a:rPr lang="en-US" sz="2400" dirty="0" err="1"/>
              <a:t>treponemal</a:t>
            </a:r>
            <a:r>
              <a:rPr lang="en-US" sz="2400" dirty="0"/>
              <a:t> tests </a:t>
            </a:r>
            <a:r>
              <a:rPr lang="en-US" sz="2400" dirty="0" smtClean="0"/>
              <a:t>(RPR)</a:t>
            </a:r>
            <a:endParaRPr lang="en-US" sz="2400" dirty="0"/>
          </a:p>
          <a:p>
            <a:pPr lvl="1">
              <a:buClr>
                <a:schemeClr val="accent1"/>
              </a:buClr>
            </a:pPr>
            <a:r>
              <a:rPr lang="en-US" sz="2400" dirty="0"/>
              <a:t>rare reports of delayed or absent </a:t>
            </a:r>
            <a:r>
              <a:rPr lang="en-US" sz="2400" dirty="0" err="1"/>
              <a:t>seroreactivity</a:t>
            </a:r>
            <a:r>
              <a:rPr lang="en-US" sz="2400" dirty="0"/>
              <a:t> </a:t>
            </a:r>
          </a:p>
          <a:p>
            <a:pPr lvl="2">
              <a:buClr>
                <a:schemeClr val="accent1"/>
              </a:buClr>
            </a:pPr>
            <a:r>
              <a:rPr lang="en-US" dirty="0"/>
              <a:t>e.g. - </a:t>
            </a:r>
            <a:r>
              <a:rPr lang="en-US" dirty="0" smtClean="0"/>
              <a:t> few cases </a:t>
            </a:r>
            <a:r>
              <a:rPr lang="en-US" dirty="0"/>
              <a:t>of secondary syphilis with negative RPR and FTA-ABS </a:t>
            </a:r>
          </a:p>
          <a:p>
            <a:pPr lvl="1">
              <a:buClr>
                <a:schemeClr val="accent1"/>
              </a:buClr>
            </a:pPr>
            <a:r>
              <a:rPr lang="en-US" sz="2400" dirty="0"/>
              <a:t>higher mean serological titers</a:t>
            </a:r>
          </a:p>
          <a:p>
            <a:pPr lvl="1">
              <a:buClr>
                <a:schemeClr val="accent1"/>
              </a:buClr>
            </a:pPr>
            <a:r>
              <a:rPr lang="en-US" sz="2400" dirty="0"/>
              <a:t>slower decline in serological titers</a:t>
            </a:r>
          </a:p>
          <a:p>
            <a:pPr lvl="1">
              <a:buFontTx/>
              <a:buNone/>
            </a:pPr>
            <a:endParaRPr lang="en-US" dirty="0"/>
          </a:p>
        </p:txBody>
      </p:sp>
    </p:spTree>
    <p:extLst>
      <p:ext uri="{BB962C8B-B14F-4D97-AF65-F5344CB8AC3E}">
        <p14:creationId xmlns:p14="http://schemas.microsoft.com/office/powerpoint/2010/main" val="2158579168"/>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4"/>
          <p:cNvSpPr>
            <a:spLocks noGrp="1"/>
          </p:cNvSpPr>
          <p:nvPr>
            <p:ph type="ftr" sz="quarter" idx="11"/>
          </p:nvPr>
        </p:nvSpPr>
        <p:spPr/>
        <p:txBody>
          <a:bodyPr/>
          <a:lstStyle/>
          <a:p>
            <a:endParaRPr lang="en-US" dirty="0"/>
          </a:p>
        </p:txBody>
      </p:sp>
      <p:sp>
        <p:nvSpPr>
          <p:cNvPr id="71682" name="Rectangle 2"/>
          <p:cNvSpPr>
            <a:spLocks noGrp="1" noChangeArrowheads="1"/>
          </p:cNvSpPr>
          <p:nvPr>
            <p:ph type="title"/>
          </p:nvPr>
        </p:nvSpPr>
        <p:spPr>
          <a:xfrm>
            <a:off x="1066800" y="228600"/>
            <a:ext cx="7772400" cy="1143000"/>
          </a:xfrm>
        </p:spPr>
        <p:txBody>
          <a:bodyPr/>
          <a:lstStyle/>
          <a:p>
            <a:r>
              <a:rPr lang="en-US" sz="3200" dirty="0">
                <a:solidFill>
                  <a:schemeClr val="tx2"/>
                </a:solidFill>
              </a:rPr>
              <a:t>Causes of False-Positive Reactions</a:t>
            </a:r>
            <a:br>
              <a:rPr lang="en-US" sz="3200" dirty="0">
                <a:solidFill>
                  <a:schemeClr val="tx2"/>
                </a:solidFill>
              </a:rPr>
            </a:br>
            <a:r>
              <a:rPr lang="en-US" sz="3200" dirty="0">
                <a:solidFill>
                  <a:schemeClr val="tx2"/>
                </a:solidFill>
              </a:rPr>
              <a:t>in Serologic Tests for Syphilis</a:t>
            </a:r>
          </a:p>
        </p:txBody>
      </p:sp>
      <p:grpSp>
        <p:nvGrpSpPr>
          <p:cNvPr id="71683" name="Rectangle 3"/>
          <p:cNvGrpSpPr>
            <a:grpSpLocks noRot="1"/>
          </p:cNvGrpSpPr>
          <p:nvPr/>
        </p:nvGrpSpPr>
        <p:grpSpPr bwMode="auto">
          <a:xfrm>
            <a:off x="914400" y="1371600"/>
            <a:ext cx="7696200" cy="4557713"/>
            <a:chOff x="576" y="870"/>
            <a:chExt cx="4608" cy="2865"/>
          </a:xfrm>
        </p:grpSpPr>
        <p:sp>
          <p:nvSpPr>
            <p:cNvPr id="71684" name="Rectangle 4"/>
            <p:cNvSpPr>
              <a:spLocks noChangeArrowheads="1"/>
            </p:cNvSpPr>
            <p:nvPr/>
          </p:nvSpPr>
          <p:spPr bwMode="auto">
            <a:xfrm>
              <a:off x="4464" y="870"/>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b="1">
                  <a:effectLst>
                    <a:outerShdw blurRad="38100" dist="38100" dir="2700000" algn="tl">
                      <a:srgbClr val="000000"/>
                    </a:outerShdw>
                  </a:effectLst>
                </a:rPr>
                <a:t>ELISA</a:t>
              </a:r>
            </a:p>
          </p:txBody>
        </p:sp>
        <p:sp>
          <p:nvSpPr>
            <p:cNvPr id="71685" name="Rectangle 5"/>
            <p:cNvSpPr>
              <a:spLocks noChangeArrowheads="1"/>
            </p:cNvSpPr>
            <p:nvPr/>
          </p:nvSpPr>
          <p:spPr bwMode="auto">
            <a:xfrm>
              <a:off x="3456" y="870"/>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b="1">
                  <a:effectLst>
                    <a:outerShdw blurRad="38100" dist="38100" dir="2700000" algn="tl">
                      <a:srgbClr val="000000"/>
                    </a:outerShdw>
                  </a:effectLst>
                </a:rPr>
                <a:t>FTA-ABS</a:t>
              </a:r>
            </a:p>
          </p:txBody>
        </p:sp>
        <p:sp>
          <p:nvSpPr>
            <p:cNvPr id="71686" name="Rectangle 6"/>
            <p:cNvSpPr>
              <a:spLocks noChangeArrowheads="1"/>
            </p:cNvSpPr>
            <p:nvPr/>
          </p:nvSpPr>
          <p:spPr bwMode="auto">
            <a:xfrm>
              <a:off x="2592" y="870"/>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b="1">
                  <a:effectLst>
                    <a:outerShdw blurRad="38100" dist="38100" dir="2700000" algn="tl">
                      <a:srgbClr val="000000"/>
                    </a:outerShdw>
                  </a:effectLst>
                </a:rPr>
                <a:t>RPR/VDRL</a:t>
              </a:r>
            </a:p>
          </p:txBody>
        </p:sp>
        <p:sp>
          <p:nvSpPr>
            <p:cNvPr id="71687" name="Rectangle 7"/>
            <p:cNvSpPr>
              <a:spLocks noChangeArrowheads="1"/>
            </p:cNvSpPr>
            <p:nvPr/>
          </p:nvSpPr>
          <p:spPr bwMode="auto">
            <a:xfrm>
              <a:off x="576" y="870"/>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b="1" dirty="0"/>
                <a:t>Disease</a:t>
              </a:r>
            </a:p>
          </p:txBody>
        </p:sp>
        <p:sp>
          <p:nvSpPr>
            <p:cNvPr id="71688" name="Rectangle 8"/>
            <p:cNvSpPr>
              <a:spLocks noChangeArrowheads="1"/>
            </p:cNvSpPr>
            <p:nvPr/>
          </p:nvSpPr>
          <p:spPr bwMode="auto">
            <a:xfrm>
              <a:off x="3456" y="3544"/>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689" name="Rectangle 9"/>
            <p:cNvSpPr>
              <a:spLocks noChangeArrowheads="1"/>
            </p:cNvSpPr>
            <p:nvPr/>
          </p:nvSpPr>
          <p:spPr bwMode="auto">
            <a:xfrm>
              <a:off x="3456" y="3353"/>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a:effectLst>
                    <a:outerShdw blurRad="38100" dist="38100" dir="2700000" algn="tl">
                      <a:srgbClr val="000000"/>
                    </a:outerShdw>
                  </a:effectLst>
                </a:rPr>
                <a:t>--</a:t>
              </a:r>
            </a:p>
          </p:txBody>
        </p:sp>
        <p:sp>
          <p:nvSpPr>
            <p:cNvPr id="71690" name="Rectangle 10"/>
            <p:cNvSpPr>
              <a:spLocks noChangeArrowheads="1"/>
            </p:cNvSpPr>
            <p:nvPr/>
          </p:nvSpPr>
          <p:spPr bwMode="auto">
            <a:xfrm>
              <a:off x="3456" y="3162"/>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691" name="Rectangle 11"/>
            <p:cNvSpPr>
              <a:spLocks noChangeArrowheads="1"/>
            </p:cNvSpPr>
            <p:nvPr/>
          </p:nvSpPr>
          <p:spPr bwMode="auto">
            <a:xfrm>
              <a:off x="3456" y="2971"/>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692" name="Rectangle 12"/>
            <p:cNvSpPr>
              <a:spLocks noChangeArrowheads="1"/>
            </p:cNvSpPr>
            <p:nvPr/>
          </p:nvSpPr>
          <p:spPr bwMode="auto">
            <a:xfrm>
              <a:off x="3456" y="2780"/>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No</a:t>
              </a:r>
            </a:p>
          </p:txBody>
        </p:sp>
        <p:sp>
          <p:nvSpPr>
            <p:cNvPr id="71693" name="Rectangle 13"/>
            <p:cNvSpPr>
              <a:spLocks noChangeArrowheads="1"/>
            </p:cNvSpPr>
            <p:nvPr/>
          </p:nvSpPr>
          <p:spPr bwMode="auto">
            <a:xfrm>
              <a:off x="3456" y="2589"/>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694" name="Rectangle 14"/>
            <p:cNvSpPr>
              <a:spLocks noChangeArrowheads="1"/>
            </p:cNvSpPr>
            <p:nvPr/>
          </p:nvSpPr>
          <p:spPr bwMode="auto">
            <a:xfrm>
              <a:off x="3456" y="2398"/>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No</a:t>
              </a:r>
            </a:p>
          </p:txBody>
        </p:sp>
        <p:sp>
          <p:nvSpPr>
            <p:cNvPr id="71695" name="Rectangle 15"/>
            <p:cNvSpPr>
              <a:spLocks noChangeArrowheads="1"/>
            </p:cNvSpPr>
            <p:nvPr/>
          </p:nvSpPr>
          <p:spPr bwMode="auto">
            <a:xfrm>
              <a:off x="3456" y="2207"/>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Possibly</a:t>
              </a:r>
            </a:p>
          </p:txBody>
        </p:sp>
        <p:sp>
          <p:nvSpPr>
            <p:cNvPr id="71696" name="Rectangle 16"/>
            <p:cNvSpPr>
              <a:spLocks noChangeArrowheads="1"/>
            </p:cNvSpPr>
            <p:nvPr/>
          </p:nvSpPr>
          <p:spPr bwMode="auto">
            <a:xfrm>
              <a:off x="3456" y="2016"/>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697" name="Rectangle 17"/>
            <p:cNvSpPr>
              <a:spLocks noChangeArrowheads="1"/>
            </p:cNvSpPr>
            <p:nvPr/>
          </p:nvSpPr>
          <p:spPr bwMode="auto">
            <a:xfrm>
              <a:off x="3456" y="1825"/>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698" name="Rectangle 18"/>
            <p:cNvSpPr>
              <a:spLocks noChangeArrowheads="1"/>
            </p:cNvSpPr>
            <p:nvPr/>
          </p:nvSpPr>
          <p:spPr bwMode="auto">
            <a:xfrm>
              <a:off x="3456" y="1634"/>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699" name="Rectangle 19"/>
            <p:cNvSpPr>
              <a:spLocks noChangeArrowheads="1"/>
            </p:cNvSpPr>
            <p:nvPr/>
          </p:nvSpPr>
          <p:spPr bwMode="auto">
            <a:xfrm>
              <a:off x="3456" y="1443"/>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00" name="Rectangle 20"/>
            <p:cNvSpPr>
              <a:spLocks noChangeArrowheads="1"/>
            </p:cNvSpPr>
            <p:nvPr/>
          </p:nvSpPr>
          <p:spPr bwMode="auto">
            <a:xfrm>
              <a:off x="3456" y="1252"/>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01" name="Rectangle 21"/>
            <p:cNvSpPr>
              <a:spLocks noChangeArrowheads="1"/>
            </p:cNvSpPr>
            <p:nvPr/>
          </p:nvSpPr>
          <p:spPr bwMode="auto">
            <a:xfrm>
              <a:off x="3456" y="1061"/>
              <a:ext cx="100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02" name="Rectangle 22"/>
            <p:cNvSpPr>
              <a:spLocks noChangeArrowheads="1"/>
            </p:cNvSpPr>
            <p:nvPr/>
          </p:nvSpPr>
          <p:spPr bwMode="auto">
            <a:xfrm>
              <a:off x="4464" y="3544"/>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03" name="Rectangle 23"/>
            <p:cNvSpPr>
              <a:spLocks noChangeArrowheads="1"/>
            </p:cNvSpPr>
            <p:nvPr/>
          </p:nvSpPr>
          <p:spPr bwMode="auto">
            <a:xfrm>
              <a:off x="2592" y="3544"/>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04" name="Rectangle 24"/>
            <p:cNvSpPr>
              <a:spLocks noChangeArrowheads="1"/>
            </p:cNvSpPr>
            <p:nvPr/>
          </p:nvSpPr>
          <p:spPr bwMode="auto">
            <a:xfrm>
              <a:off x="576" y="3544"/>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STD other than Syphilis</a:t>
              </a:r>
            </a:p>
          </p:txBody>
        </p:sp>
        <p:sp>
          <p:nvSpPr>
            <p:cNvPr id="71705" name="Rectangle 25"/>
            <p:cNvSpPr>
              <a:spLocks noChangeArrowheads="1"/>
            </p:cNvSpPr>
            <p:nvPr/>
          </p:nvSpPr>
          <p:spPr bwMode="auto">
            <a:xfrm>
              <a:off x="4464" y="3353"/>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a:effectLst>
                    <a:outerShdw blurRad="38100" dist="38100" dir="2700000" algn="tl">
                      <a:srgbClr val="000000"/>
                    </a:outerShdw>
                  </a:effectLst>
                </a:rPr>
                <a:t>--</a:t>
              </a:r>
            </a:p>
          </p:txBody>
        </p:sp>
        <p:sp>
          <p:nvSpPr>
            <p:cNvPr id="71706" name="Rectangle 26"/>
            <p:cNvSpPr>
              <a:spLocks noChangeArrowheads="1"/>
            </p:cNvSpPr>
            <p:nvPr/>
          </p:nvSpPr>
          <p:spPr bwMode="auto">
            <a:xfrm>
              <a:off x="2592" y="3353"/>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07" name="Rectangle 27"/>
            <p:cNvSpPr>
              <a:spLocks noChangeArrowheads="1"/>
            </p:cNvSpPr>
            <p:nvPr/>
          </p:nvSpPr>
          <p:spPr bwMode="auto">
            <a:xfrm>
              <a:off x="576" y="3353"/>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Recent Immunizations</a:t>
              </a:r>
            </a:p>
          </p:txBody>
        </p:sp>
        <p:sp>
          <p:nvSpPr>
            <p:cNvPr id="71708" name="Rectangle 28"/>
            <p:cNvSpPr>
              <a:spLocks noChangeArrowheads="1"/>
            </p:cNvSpPr>
            <p:nvPr/>
          </p:nvSpPr>
          <p:spPr bwMode="auto">
            <a:xfrm>
              <a:off x="4464" y="3162"/>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09" name="Rectangle 29"/>
            <p:cNvSpPr>
              <a:spLocks noChangeArrowheads="1"/>
            </p:cNvSpPr>
            <p:nvPr/>
          </p:nvSpPr>
          <p:spPr bwMode="auto">
            <a:xfrm>
              <a:off x="2592" y="3162"/>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10" name="Rectangle 30"/>
            <p:cNvSpPr>
              <a:spLocks noChangeArrowheads="1"/>
            </p:cNvSpPr>
            <p:nvPr/>
          </p:nvSpPr>
          <p:spPr bwMode="auto">
            <a:xfrm>
              <a:off x="576" y="3162"/>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Pregnancy*</a:t>
              </a:r>
            </a:p>
          </p:txBody>
        </p:sp>
        <p:sp>
          <p:nvSpPr>
            <p:cNvPr id="71711" name="Rectangle 31"/>
            <p:cNvSpPr>
              <a:spLocks noChangeArrowheads="1"/>
            </p:cNvSpPr>
            <p:nvPr/>
          </p:nvSpPr>
          <p:spPr bwMode="auto">
            <a:xfrm>
              <a:off x="4464" y="2971"/>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12" name="Rectangle 32"/>
            <p:cNvSpPr>
              <a:spLocks noChangeArrowheads="1"/>
            </p:cNvSpPr>
            <p:nvPr/>
          </p:nvSpPr>
          <p:spPr bwMode="auto">
            <a:xfrm>
              <a:off x="2592" y="2971"/>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13" name="Rectangle 33"/>
            <p:cNvSpPr>
              <a:spLocks noChangeArrowheads="1"/>
            </p:cNvSpPr>
            <p:nvPr/>
          </p:nvSpPr>
          <p:spPr bwMode="auto">
            <a:xfrm>
              <a:off x="576" y="2971"/>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err="1"/>
                <a:t>Pinta</a:t>
              </a:r>
              <a:r>
                <a:rPr lang="en-US" sz="1400" dirty="0"/>
                <a:t>, Yaws</a:t>
              </a:r>
            </a:p>
          </p:txBody>
        </p:sp>
        <p:sp>
          <p:nvSpPr>
            <p:cNvPr id="71714" name="Rectangle 34"/>
            <p:cNvSpPr>
              <a:spLocks noChangeArrowheads="1"/>
            </p:cNvSpPr>
            <p:nvPr/>
          </p:nvSpPr>
          <p:spPr bwMode="auto">
            <a:xfrm>
              <a:off x="4464" y="2780"/>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15" name="Rectangle 35"/>
            <p:cNvSpPr>
              <a:spLocks noChangeArrowheads="1"/>
            </p:cNvSpPr>
            <p:nvPr/>
          </p:nvSpPr>
          <p:spPr bwMode="auto">
            <a:xfrm>
              <a:off x="2592" y="2780"/>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16" name="Rectangle 36"/>
            <p:cNvSpPr>
              <a:spLocks noChangeArrowheads="1"/>
            </p:cNvSpPr>
            <p:nvPr/>
          </p:nvSpPr>
          <p:spPr bwMode="auto">
            <a:xfrm>
              <a:off x="576" y="2780"/>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Malaria</a:t>
              </a:r>
            </a:p>
          </p:txBody>
        </p:sp>
        <p:sp>
          <p:nvSpPr>
            <p:cNvPr id="71717" name="Rectangle 37"/>
            <p:cNvSpPr>
              <a:spLocks noChangeArrowheads="1"/>
            </p:cNvSpPr>
            <p:nvPr/>
          </p:nvSpPr>
          <p:spPr bwMode="auto">
            <a:xfrm>
              <a:off x="4464" y="2589"/>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18" name="Rectangle 38"/>
            <p:cNvSpPr>
              <a:spLocks noChangeArrowheads="1"/>
            </p:cNvSpPr>
            <p:nvPr/>
          </p:nvSpPr>
          <p:spPr bwMode="auto">
            <a:xfrm>
              <a:off x="2592" y="2589"/>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19" name="Rectangle 39"/>
            <p:cNvSpPr>
              <a:spLocks noChangeArrowheads="1"/>
            </p:cNvSpPr>
            <p:nvPr/>
          </p:nvSpPr>
          <p:spPr bwMode="auto">
            <a:xfrm>
              <a:off x="576" y="2589"/>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Lyme disease</a:t>
              </a:r>
            </a:p>
          </p:txBody>
        </p:sp>
        <p:sp>
          <p:nvSpPr>
            <p:cNvPr id="71720" name="Rectangle 40"/>
            <p:cNvSpPr>
              <a:spLocks noChangeArrowheads="1"/>
            </p:cNvSpPr>
            <p:nvPr/>
          </p:nvSpPr>
          <p:spPr bwMode="auto">
            <a:xfrm>
              <a:off x="4464" y="2398"/>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21" name="Rectangle 41"/>
            <p:cNvSpPr>
              <a:spLocks noChangeArrowheads="1"/>
            </p:cNvSpPr>
            <p:nvPr/>
          </p:nvSpPr>
          <p:spPr bwMode="auto">
            <a:xfrm>
              <a:off x="2592" y="2398"/>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No</a:t>
              </a:r>
            </a:p>
          </p:txBody>
        </p:sp>
        <p:sp>
          <p:nvSpPr>
            <p:cNvPr id="71722" name="Rectangle 42"/>
            <p:cNvSpPr>
              <a:spLocks noChangeArrowheads="1"/>
            </p:cNvSpPr>
            <p:nvPr/>
          </p:nvSpPr>
          <p:spPr bwMode="auto">
            <a:xfrm>
              <a:off x="576" y="2398"/>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Hepatitis B S ag, ?Hepatitis C ab</a:t>
              </a:r>
            </a:p>
          </p:txBody>
        </p:sp>
        <p:sp>
          <p:nvSpPr>
            <p:cNvPr id="71723" name="Rectangle 43"/>
            <p:cNvSpPr>
              <a:spLocks noChangeArrowheads="1"/>
            </p:cNvSpPr>
            <p:nvPr/>
          </p:nvSpPr>
          <p:spPr bwMode="auto">
            <a:xfrm>
              <a:off x="4464" y="2207"/>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24" name="Rectangle 44"/>
            <p:cNvSpPr>
              <a:spLocks noChangeArrowheads="1"/>
            </p:cNvSpPr>
            <p:nvPr/>
          </p:nvSpPr>
          <p:spPr bwMode="auto">
            <a:xfrm>
              <a:off x="2592" y="2207"/>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25" name="Rectangle 45"/>
            <p:cNvSpPr>
              <a:spLocks noChangeArrowheads="1"/>
            </p:cNvSpPr>
            <p:nvPr/>
          </p:nvSpPr>
          <p:spPr bwMode="auto">
            <a:xfrm>
              <a:off x="576" y="2207"/>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Glucosamine/chondroitin sulfate</a:t>
              </a:r>
            </a:p>
          </p:txBody>
        </p:sp>
        <p:sp>
          <p:nvSpPr>
            <p:cNvPr id="71726" name="Rectangle 46"/>
            <p:cNvSpPr>
              <a:spLocks noChangeArrowheads="1"/>
            </p:cNvSpPr>
            <p:nvPr/>
          </p:nvSpPr>
          <p:spPr bwMode="auto">
            <a:xfrm>
              <a:off x="4464" y="2016"/>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27" name="Rectangle 47"/>
            <p:cNvSpPr>
              <a:spLocks noChangeArrowheads="1"/>
            </p:cNvSpPr>
            <p:nvPr/>
          </p:nvSpPr>
          <p:spPr bwMode="auto">
            <a:xfrm>
              <a:off x="2592" y="2016"/>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28" name="Rectangle 48"/>
            <p:cNvSpPr>
              <a:spLocks noChangeArrowheads="1"/>
            </p:cNvSpPr>
            <p:nvPr/>
          </p:nvSpPr>
          <p:spPr bwMode="auto">
            <a:xfrm>
              <a:off x="576" y="2016"/>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Febrile Illness</a:t>
              </a:r>
            </a:p>
          </p:txBody>
        </p:sp>
        <p:sp>
          <p:nvSpPr>
            <p:cNvPr id="71729" name="Rectangle 49"/>
            <p:cNvSpPr>
              <a:spLocks noChangeArrowheads="1"/>
            </p:cNvSpPr>
            <p:nvPr/>
          </p:nvSpPr>
          <p:spPr bwMode="auto">
            <a:xfrm>
              <a:off x="4464" y="1825"/>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30" name="Rectangle 50"/>
            <p:cNvSpPr>
              <a:spLocks noChangeArrowheads="1"/>
            </p:cNvSpPr>
            <p:nvPr/>
          </p:nvSpPr>
          <p:spPr bwMode="auto">
            <a:xfrm>
              <a:off x="2592" y="1825"/>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31" name="Rectangle 51"/>
            <p:cNvSpPr>
              <a:spLocks noChangeArrowheads="1"/>
            </p:cNvSpPr>
            <p:nvPr/>
          </p:nvSpPr>
          <p:spPr bwMode="auto">
            <a:xfrm>
              <a:off x="576" y="1825"/>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Drug Abuse</a:t>
              </a:r>
            </a:p>
          </p:txBody>
        </p:sp>
        <p:sp>
          <p:nvSpPr>
            <p:cNvPr id="71732" name="Rectangle 52"/>
            <p:cNvSpPr>
              <a:spLocks noChangeArrowheads="1"/>
            </p:cNvSpPr>
            <p:nvPr/>
          </p:nvSpPr>
          <p:spPr bwMode="auto">
            <a:xfrm>
              <a:off x="4464" y="1634"/>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a:effectLst>
                    <a:outerShdw blurRad="38100" dist="38100" dir="2700000" algn="tl">
                      <a:srgbClr val="000000"/>
                    </a:outerShdw>
                  </a:effectLst>
                </a:rPr>
                <a:t>--</a:t>
              </a:r>
            </a:p>
          </p:txBody>
        </p:sp>
        <p:sp>
          <p:nvSpPr>
            <p:cNvPr id="71733" name="Rectangle 53"/>
            <p:cNvSpPr>
              <a:spLocks noChangeArrowheads="1"/>
            </p:cNvSpPr>
            <p:nvPr/>
          </p:nvSpPr>
          <p:spPr bwMode="auto">
            <a:xfrm>
              <a:off x="2592" y="1634"/>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34" name="Rectangle 54"/>
            <p:cNvSpPr>
              <a:spLocks noChangeArrowheads="1"/>
            </p:cNvSpPr>
            <p:nvPr/>
          </p:nvSpPr>
          <p:spPr bwMode="auto">
            <a:xfrm>
              <a:off x="576" y="1634"/>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Dermatologic Diseases</a:t>
              </a:r>
            </a:p>
          </p:txBody>
        </p:sp>
        <p:sp>
          <p:nvSpPr>
            <p:cNvPr id="71735" name="Rectangle 55"/>
            <p:cNvSpPr>
              <a:spLocks noChangeArrowheads="1"/>
            </p:cNvSpPr>
            <p:nvPr/>
          </p:nvSpPr>
          <p:spPr bwMode="auto">
            <a:xfrm>
              <a:off x="4464" y="1443"/>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36" name="Rectangle 56"/>
            <p:cNvSpPr>
              <a:spLocks noChangeArrowheads="1"/>
            </p:cNvSpPr>
            <p:nvPr/>
          </p:nvSpPr>
          <p:spPr bwMode="auto">
            <a:xfrm>
              <a:off x="2592" y="1443"/>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37" name="Rectangle 57"/>
            <p:cNvSpPr>
              <a:spLocks noChangeArrowheads="1"/>
            </p:cNvSpPr>
            <p:nvPr/>
          </p:nvSpPr>
          <p:spPr bwMode="auto">
            <a:xfrm>
              <a:off x="576" y="1443"/>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Cardiovascular Disease</a:t>
              </a:r>
            </a:p>
          </p:txBody>
        </p:sp>
        <p:sp>
          <p:nvSpPr>
            <p:cNvPr id="71738" name="Rectangle 58"/>
            <p:cNvSpPr>
              <a:spLocks noChangeArrowheads="1"/>
            </p:cNvSpPr>
            <p:nvPr/>
          </p:nvSpPr>
          <p:spPr bwMode="auto">
            <a:xfrm>
              <a:off x="4464" y="1252"/>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39" name="Rectangle 59"/>
            <p:cNvSpPr>
              <a:spLocks noChangeArrowheads="1"/>
            </p:cNvSpPr>
            <p:nvPr/>
          </p:nvSpPr>
          <p:spPr bwMode="auto">
            <a:xfrm>
              <a:off x="2592" y="1252"/>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r>
                <a:rPr lang="en-US" sz="1400" dirty="0"/>
                <a:t>Yes</a:t>
              </a:r>
            </a:p>
          </p:txBody>
        </p:sp>
        <p:sp>
          <p:nvSpPr>
            <p:cNvPr id="71740" name="Rectangle 60"/>
            <p:cNvSpPr>
              <a:spLocks noChangeArrowheads="1"/>
            </p:cNvSpPr>
            <p:nvPr/>
          </p:nvSpPr>
          <p:spPr bwMode="auto">
            <a:xfrm>
              <a:off x="576" y="1252"/>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Autoimmune Diseases</a:t>
              </a:r>
            </a:p>
          </p:txBody>
        </p:sp>
        <p:sp>
          <p:nvSpPr>
            <p:cNvPr id="71741" name="Rectangle 61"/>
            <p:cNvSpPr>
              <a:spLocks noChangeArrowheads="1"/>
            </p:cNvSpPr>
            <p:nvPr/>
          </p:nvSpPr>
          <p:spPr bwMode="auto">
            <a:xfrm>
              <a:off x="4464" y="1061"/>
              <a:ext cx="72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42" name="Rectangle 62"/>
            <p:cNvSpPr>
              <a:spLocks noChangeArrowheads="1"/>
            </p:cNvSpPr>
            <p:nvPr/>
          </p:nvSpPr>
          <p:spPr bwMode="auto">
            <a:xfrm>
              <a:off x="2592" y="1061"/>
              <a:ext cx="86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0000"/>
                <a:buFont typeface="Wingdings" pitchFamily="2" charset="2"/>
                <a:buNone/>
              </a:pPr>
              <a:endParaRPr lang="en-US" sz="1400">
                <a:effectLst>
                  <a:outerShdw blurRad="38100" dist="38100" dir="2700000" algn="tl">
                    <a:srgbClr val="000000"/>
                  </a:outerShdw>
                </a:effectLst>
              </a:endParaRPr>
            </a:p>
          </p:txBody>
        </p:sp>
        <p:sp>
          <p:nvSpPr>
            <p:cNvPr id="71743" name="Rectangle 63"/>
            <p:cNvSpPr>
              <a:spLocks noChangeArrowheads="1"/>
            </p:cNvSpPr>
            <p:nvPr/>
          </p:nvSpPr>
          <p:spPr bwMode="auto">
            <a:xfrm>
              <a:off x="576" y="1061"/>
              <a:ext cx="20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70000"/>
                <a:buFont typeface="Wingdings" pitchFamily="2" charset="2"/>
                <a:buNone/>
              </a:pPr>
              <a:r>
                <a:rPr lang="en-US" sz="1400" dirty="0"/>
                <a:t>Age</a:t>
              </a:r>
            </a:p>
          </p:txBody>
        </p:sp>
        <p:sp>
          <p:nvSpPr>
            <p:cNvPr id="71744" name="Line 64"/>
            <p:cNvSpPr>
              <a:spLocks noChangeShapeType="1"/>
            </p:cNvSpPr>
            <p:nvPr/>
          </p:nvSpPr>
          <p:spPr bwMode="auto">
            <a:xfrm>
              <a:off x="576" y="870"/>
              <a:ext cx="46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5" name="Line 65"/>
            <p:cNvSpPr>
              <a:spLocks noChangeShapeType="1"/>
            </p:cNvSpPr>
            <p:nvPr/>
          </p:nvSpPr>
          <p:spPr bwMode="auto">
            <a:xfrm>
              <a:off x="576" y="1252"/>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6" name="Line 66"/>
            <p:cNvSpPr>
              <a:spLocks noChangeShapeType="1"/>
            </p:cNvSpPr>
            <p:nvPr/>
          </p:nvSpPr>
          <p:spPr bwMode="auto">
            <a:xfrm>
              <a:off x="576" y="1443"/>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7" name="Line 67"/>
            <p:cNvSpPr>
              <a:spLocks noChangeShapeType="1"/>
            </p:cNvSpPr>
            <p:nvPr/>
          </p:nvSpPr>
          <p:spPr bwMode="auto">
            <a:xfrm>
              <a:off x="576" y="1634"/>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8" name="Line 68"/>
            <p:cNvSpPr>
              <a:spLocks noChangeShapeType="1"/>
            </p:cNvSpPr>
            <p:nvPr/>
          </p:nvSpPr>
          <p:spPr bwMode="auto">
            <a:xfrm>
              <a:off x="576" y="1825"/>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9" name="Line 69"/>
            <p:cNvSpPr>
              <a:spLocks noChangeShapeType="1"/>
            </p:cNvSpPr>
            <p:nvPr/>
          </p:nvSpPr>
          <p:spPr bwMode="auto">
            <a:xfrm>
              <a:off x="576" y="2016"/>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0" name="Line 70"/>
            <p:cNvSpPr>
              <a:spLocks noChangeShapeType="1"/>
            </p:cNvSpPr>
            <p:nvPr/>
          </p:nvSpPr>
          <p:spPr bwMode="auto">
            <a:xfrm>
              <a:off x="576" y="2207"/>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1" name="Line 71"/>
            <p:cNvSpPr>
              <a:spLocks noChangeShapeType="1"/>
            </p:cNvSpPr>
            <p:nvPr/>
          </p:nvSpPr>
          <p:spPr bwMode="auto">
            <a:xfrm>
              <a:off x="576" y="2398"/>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2" name="Line 72"/>
            <p:cNvSpPr>
              <a:spLocks noChangeShapeType="1"/>
            </p:cNvSpPr>
            <p:nvPr/>
          </p:nvSpPr>
          <p:spPr bwMode="auto">
            <a:xfrm>
              <a:off x="576" y="2589"/>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3" name="Line 73"/>
            <p:cNvSpPr>
              <a:spLocks noChangeShapeType="1"/>
            </p:cNvSpPr>
            <p:nvPr/>
          </p:nvSpPr>
          <p:spPr bwMode="auto">
            <a:xfrm>
              <a:off x="576" y="278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4" name="Line 74"/>
            <p:cNvSpPr>
              <a:spLocks noChangeShapeType="1"/>
            </p:cNvSpPr>
            <p:nvPr/>
          </p:nvSpPr>
          <p:spPr bwMode="auto">
            <a:xfrm>
              <a:off x="576" y="2971"/>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5" name="Line 75"/>
            <p:cNvSpPr>
              <a:spLocks noChangeShapeType="1"/>
            </p:cNvSpPr>
            <p:nvPr/>
          </p:nvSpPr>
          <p:spPr bwMode="auto">
            <a:xfrm>
              <a:off x="576" y="3162"/>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6" name="Line 76"/>
            <p:cNvSpPr>
              <a:spLocks noChangeShapeType="1"/>
            </p:cNvSpPr>
            <p:nvPr/>
          </p:nvSpPr>
          <p:spPr bwMode="auto">
            <a:xfrm>
              <a:off x="576" y="3353"/>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7" name="Line 77"/>
            <p:cNvSpPr>
              <a:spLocks noChangeShapeType="1"/>
            </p:cNvSpPr>
            <p:nvPr/>
          </p:nvSpPr>
          <p:spPr bwMode="auto">
            <a:xfrm>
              <a:off x="576" y="3544"/>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8" name="Line 78"/>
            <p:cNvSpPr>
              <a:spLocks noChangeShapeType="1"/>
            </p:cNvSpPr>
            <p:nvPr/>
          </p:nvSpPr>
          <p:spPr bwMode="auto">
            <a:xfrm>
              <a:off x="576" y="3735"/>
              <a:ext cx="46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9" name="Line 79"/>
            <p:cNvSpPr>
              <a:spLocks noChangeShapeType="1"/>
            </p:cNvSpPr>
            <p:nvPr/>
          </p:nvSpPr>
          <p:spPr bwMode="auto">
            <a:xfrm>
              <a:off x="576" y="870"/>
              <a:ext cx="0" cy="286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0" name="Line 80"/>
            <p:cNvSpPr>
              <a:spLocks noChangeShapeType="1"/>
            </p:cNvSpPr>
            <p:nvPr/>
          </p:nvSpPr>
          <p:spPr bwMode="auto">
            <a:xfrm>
              <a:off x="2592" y="870"/>
              <a:ext cx="0" cy="28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1" name="Line 81"/>
            <p:cNvSpPr>
              <a:spLocks noChangeShapeType="1"/>
            </p:cNvSpPr>
            <p:nvPr/>
          </p:nvSpPr>
          <p:spPr bwMode="auto">
            <a:xfrm>
              <a:off x="3456" y="870"/>
              <a:ext cx="0" cy="28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2" name="Line 82"/>
            <p:cNvSpPr>
              <a:spLocks noChangeShapeType="1"/>
            </p:cNvSpPr>
            <p:nvPr/>
          </p:nvSpPr>
          <p:spPr bwMode="auto">
            <a:xfrm>
              <a:off x="5184" y="870"/>
              <a:ext cx="0" cy="286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3" name="Line 83"/>
            <p:cNvSpPr>
              <a:spLocks noChangeShapeType="1"/>
            </p:cNvSpPr>
            <p:nvPr/>
          </p:nvSpPr>
          <p:spPr bwMode="auto">
            <a:xfrm>
              <a:off x="4464" y="870"/>
              <a:ext cx="0" cy="28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4" name="Line 84"/>
            <p:cNvSpPr>
              <a:spLocks noChangeShapeType="1"/>
            </p:cNvSpPr>
            <p:nvPr/>
          </p:nvSpPr>
          <p:spPr bwMode="auto">
            <a:xfrm>
              <a:off x="576" y="1061"/>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65" name="Text Box 85"/>
          <p:cNvSpPr txBox="1">
            <a:spLocks noChangeArrowheads="1"/>
          </p:cNvSpPr>
          <p:nvPr/>
        </p:nvSpPr>
        <p:spPr bwMode="auto">
          <a:xfrm>
            <a:off x="457200" y="6477000"/>
            <a:ext cx="739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Arial Narrow" pitchFamily="34" charset="0"/>
              </a:rPr>
              <a:t>Adapted from  Syphilis Reference Guide, CDC/National Center for Infectious Diseases, 2002</a:t>
            </a:r>
          </a:p>
        </p:txBody>
      </p:sp>
      <p:sp>
        <p:nvSpPr>
          <p:cNvPr id="71766" name="Text Box 86"/>
          <p:cNvSpPr txBox="1">
            <a:spLocks noChangeArrowheads="1"/>
          </p:cNvSpPr>
          <p:nvPr/>
        </p:nvSpPr>
        <p:spPr bwMode="auto">
          <a:xfrm>
            <a:off x="914400" y="5943600"/>
            <a:ext cx="624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Narrow" pitchFamily="34" charset="0"/>
              </a:rPr>
              <a:t>* May cause increase in titer in women previously successfully treated for syphilis</a:t>
            </a:r>
          </a:p>
        </p:txBody>
      </p:sp>
      <p:sp>
        <p:nvSpPr>
          <p:cNvPr id="71767" name="Text Box 87"/>
          <p:cNvSpPr txBox="1">
            <a:spLocks noChangeArrowheads="1"/>
          </p:cNvSpPr>
          <p:nvPr/>
        </p:nvSpPr>
        <p:spPr bwMode="auto">
          <a:xfrm>
            <a:off x="7696200" y="1981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Yes</a:t>
            </a:r>
            <a:endParaRPr lang="en-US" sz="2400">
              <a:latin typeface="Times New Roman" pitchFamily="18" charset="0"/>
            </a:endParaRPr>
          </a:p>
        </p:txBody>
      </p:sp>
      <p:sp>
        <p:nvSpPr>
          <p:cNvPr id="71768" name="Text Box 88"/>
          <p:cNvSpPr txBox="1">
            <a:spLocks noChangeArrowheads="1"/>
          </p:cNvSpPr>
          <p:nvPr/>
        </p:nvSpPr>
        <p:spPr bwMode="auto">
          <a:xfrm>
            <a:off x="7772400" y="4114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Yes</a:t>
            </a:r>
          </a:p>
        </p:txBody>
      </p:sp>
    </p:spTree>
    <p:extLst>
      <p:ext uri="{BB962C8B-B14F-4D97-AF65-F5344CB8AC3E}">
        <p14:creationId xmlns:p14="http://schemas.microsoft.com/office/powerpoint/2010/main" val="2057250398"/>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184322" name="Rectangle 2"/>
          <p:cNvSpPr>
            <a:spLocks noGrp="1" noChangeArrowheads="1"/>
          </p:cNvSpPr>
          <p:nvPr>
            <p:ph type="title"/>
          </p:nvPr>
        </p:nvSpPr>
        <p:spPr/>
        <p:txBody>
          <a:bodyPr/>
          <a:lstStyle/>
          <a:p>
            <a:r>
              <a:rPr lang="en-US" dirty="0" smtClean="0">
                <a:solidFill>
                  <a:schemeClr val="tx2"/>
                </a:solidFill>
              </a:rPr>
              <a:t>Syphilis EIA/CLIA/MBIA</a:t>
            </a:r>
            <a:endParaRPr lang="en-US" dirty="0">
              <a:solidFill>
                <a:schemeClr val="tx2"/>
              </a:solidFill>
            </a:endParaRPr>
          </a:p>
        </p:txBody>
      </p:sp>
      <p:sp>
        <p:nvSpPr>
          <p:cNvPr id="184324" name="Rectangle 4"/>
          <p:cNvSpPr>
            <a:spLocks noGrp="1" noChangeArrowheads="1"/>
          </p:cNvSpPr>
          <p:nvPr>
            <p:ph type="body" sz="half" idx="1"/>
          </p:nvPr>
        </p:nvSpPr>
        <p:spPr>
          <a:xfrm>
            <a:off x="838200" y="1828800"/>
            <a:ext cx="3695700" cy="4114800"/>
          </a:xfrm>
        </p:spPr>
        <p:txBody>
          <a:bodyPr/>
          <a:lstStyle/>
          <a:p>
            <a:pPr>
              <a:buFont typeface="Wingdings" pitchFamily="2" charset="2"/>
              <a:buNone/>
            </a:pPr>
            <a:r>
              <a:rPr lang="en-US" b="1" u="sng" dirty="0" smtClean="0">
                <a:solidFill>
                  <a:schemeClr val="hlink"/>
                </a:solidFill>
              </a:rPr>
              <a:t>Advantages</a:t>
            </a:r>
            <a:r>
              <a:rPr lang="en-US" b="1" u="sng" dirty="0">
                <a:solidFill>
                  <a:schemeClr val="hlink"/>
                </a:solidFill>
              </a:rPr>
              <a:t>:</a:t>
            </a:r>
          </a:p>
          <a:p>
            <a:pPr>
              <a:buClr>
                <a:schemeClr val="accent1"/>
              </a:buClr>
              <a:buSzTx/>
              <a:buFontTx/>
              <a:buChar char="•"/>
            </a:pPr>
            <a:r>
              <a:rPr lang="en-US" sz="2400" dirty="0"/>
              <a:t>Automated, may be cost saving for laboratories</a:t>
            </a:r>
          </a:p>
          <a:p>
            <a:pPr>
              <a:buClr>
                <a:schemeClr val="accent1"/>
              </a:buClr>
              <a:buSzTx/>
              <a:buFontTx/>
              <a:buChar char="•"/>
            </a:pPr>
            <a:r>
              <a:rPr lang="en-US" sz="2400" dirty="0"/>
              <a:t>May detect old untreated </a:t>
            </a:r>
            <a:r>
              <a:rPr lang="en-US" sz="2400" dirty="0" smtClean="0"/>
              <a:t>syphilis</a:t>
            </a:r>
          </a:p>
          <a:p>
            <a:pPr>
              <a:buClr>
                <a:srgbClr val="FFFF99"/>
              </a:buClr>
              <a:buSzTx/>
              <a:buFontTx/>
              <a:buChar char="•"/>
            </a:pPr>
            <a:endParaRPr lang="en-US" sz="2400" dirty="0"/>
          </a:p>
        </p:txBody>
      </p:sp>
      <p:sp>
        <p:nvSpPr>
          <p:cNvPr id="184325" name="Rectangle 5"/>
          <p:cNvSpPr>
            <a:spLocks noGrp="1" noChangeArrowheads="1"/>
          </p:cNvSpPr>
          <p:nvPr>
            <p:ph type="body" sz="half" idx="2"/>
          </p:nvPr>
        </p:nvSpPr>
        <p:spPr>
          <a:xfrm>
            <a:off x="4648200" y="1828800"/>
            <a:ext cx="3695700" cy="4114800"/>
          </a:xfrm>
        </p:spPr>
        <p:txBody>
          <a:bodyPr/>
          <a:lstStyle/>
          <a:p>
            <a:pPr>
              <a:buFont typeface="Wingdings" pitchFamily="2" charset="2"/>
              <a:buNone/>
            </a:pPr>
            <a:r>
              <a:rPr lang="en-US" b="1" u="sng" dirty="0">
                <a:solidFill>
                  <a:schemeClr val="hlink"/>
                </a:solidFill>
              </a:rPr>
              <a:t>Disadvantages:</a:t>
            </a:r>
          </a:p>
          <a:p>
            <a:pPr>
              <a:buClr>
                <a:schemeClr val="accent1"/>
              </a:buClr>
              <a:buSzTx/>
              <a:buFontTx/>
              <a:buChar char="•"/>
            </a:pPr>
            <a:r>
              <a:rPr lang="en-US" sz="2400" dirty="0"/>
              <a:t>Less clinical experience with interpretation</a:t>
            </a:r>
          </a:p>
          <a:p>
            <a:pPr>
              <a:buClr>
                <a:schemeClr val="accent1"/>
              </a:buClr>
              <a:buSzTx/>
              <a:buFontTx/>
              <a:buChar char="•"/>
            </a:pPr>
            <a:r>
              <a:rPr lang="en-US" sz="2400" dirty="0" smtClean="0"/>
              <a:t>Little data about sensitivity/specificity in early disease </a:t>
            </a:r>
          </a:p>
          <a:p>
            <a:pPr>
              <a:buClr>
                <a:schemeClr val="accent1"/>
              </a:buClr>
              <a:buSzTx/>
              <a:buFontTx/>
              <a:buChar char="•"/>
            </a:pPr>
            <a:r>
              <a:rPr lang="en-US" sz="2400" dirty="0" smtClean="0"/>
              <a:t>Little data about false positive results</a:t>
            </a:r>
            <a:endParaRPr lang="en-US" sz="2400" dirty="0"/>
          </a:p>
          <a:p>
            <a:pPr>
              <a:buSzTx/>
              <a:buFontTx/>
              <a:buChar char="•"/>
            </a:pPr>
            <a:endParaRPr lang="en-US" dirty="0"/>
          </a:p>
        </p:txBody>
      </p:sp>
    </p:spTree>
    <p:extLst>
      <p:ext uri="{BB962C8B-B14F-4D97-AF65-F5344CB8AC3E}">
        <p14:creationId xmlns:p14="http://schemas.microsoft.com/office/powerpoint/2010/main" val="351639987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81000"/>
            <a:ext cx="7772400" cy="1143000"/>
          </a:xfrm>
        </p:spPr>
        <p:txBody>
          <a:bodyPr>
            <a:normAutofit fontScale="90000"/>
          </a:bodyPr>
          <a:lstStyle/>
          <a:p>
            <a:r>
              <a:rPr lang="en-US" sz="3600" dirty="0" smtClean="0">
                <a:solidFill>
                  <a:schemeClr val="tx2"/>
                </a:solidFill>
              </a:rPr>
              <a:t>Impact of HIV Infection on the Diagnostic Tests for Syphilis</a:t>
            </a:r>
            <a:endParaRPr lang="en-US" dirty="0" smtClean="0">
              <a:solidFill>
                <a:schemeClr val="tx2"/>
              </a:solidFill>
            </a:endParaRPr>
          </a:p>
        </p:txBody>
      </p:sp>
      <p:sp>
        <p:nvSpPr>
          <p:cNvPr id="59395" name="Rectangle 3"/>
          <p:cNvSpPr>
            <a:spLocks noGrp="1" noChangeArrowheads="1"/>
          </p:cNvSpPr>
          <p:nvPr>
            <p:ph type="body" idx="1"/>
          </p:nvPr>
        </p:nvSpPr>
        <p:spPr/>
        <p:txBody>
          <a:bodyPr>
            <a:normAutofit/>
          </a:bodyPr>
          <a:lstStyle/>
          <a:p>
            <a:pPr>
              <a:lnSpc>
                <a:spcPct val="90000"/>
              </a:lnSpc>
            </a:pPr>
            <a:r>
              <a:rPr lang="en-US" sz="2800" dirty="0" smtClean="0"/>
              <a:t>Clinically: little impact of  HIV infection on these diagnostic tests</a:t>
            </a:r>
          </a:p>
          <a:p>
            <a:pPr>
              <a:lnSpc>
                <a:spcPct val="90000"/>
              </a:lnSpc>
            </a:pPr>
            <a:r>
              <a:rPr lang="en-US" sz="2800" dirty="0" smtClean="0"/>
              <a:t>Reports of HIV infection and:</a:t>
            </a:r>
            <a:endParaRPr lang="en-US" dirty="0" smtClean="0"/>
          </a:p>
          <a:p>
            <a:pPr lvl="1">
              <a:lnSpc>
                <a:spcPct val="90000"/>
              </a:lnSpc>
            </a:pPr>
            <a:r>
              <a:rPr lang="en-US" sz="2400" dirty="0" smtClean="0"/>
              <a:t>false positive non-</a:t>
            </a:r>
            <a:r>
              <a:rPr lang="en-US" sz="2400" dirty="0" err="1" smtClean="0"/>
              <a:t>treponemal</a:t>
            </a:r>
            <a:r>
              <a:rPr lang="en-US" sz="2400" dirty="0" smtClean="0"/>
              <a:t> tests </a:t>
            </a:r>
          </a:p>
          <a:p>
            <a:pPr lvl="1">
              <a:lnSpc>
                <a:spcPct val="90000"/>
              </a:lnSpc>
            </a:pPr>
            <a:r>
              <a:rPr lang="en-US" sz="2400" dirty="0" smtClean="0"/>
              <a:t>rare reports of false negative (delayed or absent </a:t>
            </a:r>
            <a:r>
              <a:rPr lang="en-US" sz="2400" dirty="0" err="1" smtClean="0"/>
              <a:t>seroreactivity</a:t>
            </a:r>
            <a:r>
              <a:rPr lang="en-US" sz="2400" dirty="0" smtClean="0"/>
              <a:t>) </a:t>
            </a:r>
          </a:p>
          <a:p>
            <a:pPr lvl="2">
              <a:lnSpc>
                <a:spcPct val="90000"/>
              </a:lnSpc>
            </a:pPr>
            <a:r>
              <a:rPr lang="en-US" dirty="0" err="1" smtClean="0"/>
              <a:t>e.g</a:t>
            </a:r>
            <a:r>
              <a:rPr lang="en-US" dirty="0" smtClean="0"/>
              <a:t> -  case of secondary syphilis with negative RPR and FTA </a:t>
            </a:r>
          </a:p>
          <a:p>
            <a:pPr lvl="1">
              <a:lnSpc>
                <a:spcPct val="90000"/>
              </a:lnSpc>
            </a:pPr>
            <a:r>
              <a:rPr lang="en-US" sz="2400" dirty="0" smtClean="0"/>
              <a:t>higher mean serologic titers</a:t>
            </a:r>
          </a:p>
          <a:p>
            <a:pPr lvl="1">
              <a:lnSpc>
                <a:spcPct val="90000"/>
              </a:lnSpc>
            </a:pPr>
            <a:r>
              <a:rPr lang="en-US" sz="2400" dirty="0" smtClean="0"/>
              <a:t>slower decline in serologic titers</a:t>
            </a:r>
          </a:p>
          <a:p>
            <a:pPr>
              <a:lnSpc>
                <a:spcPct val="90000"/>
              </a:lnSpc>
            </a:pPr>
            <a:endParaRPr lang="en-US" dirty="0" smtClean="0"/>
          </a:p>
          <a:p>
            <a:pPr lvl="1">
              <a:lnSpc>
                <a:spcPct val="90000"/>
              </a:lnSpc>
              <a:buFontTx/>
              <a:buNone/>
            </a:pPr>
            <a:endParaRPr lang="en-US" sz="2400" dirty="0" smtClean="0"/>
          </a:p>
          <a:p>
            <a:pPr lvl="1">
              <a:lnSpc>
                <a:spcPct val="90000"/>
              </a:lnSpc>
              <a:buFontTx/>
              <a:buNone/>
            </a:pPr>
            <a:endParaRPr lang="en-US" dirty="0" smtClean="0"/>
          </a:p>
        </p:txBody>
      </p:sp>
    </p:spTree>
    <p:extLst>
      <p:ext uri="{BB962C8B-B14F-4D97-AF65-F5344CB8AC3E}">
        <p14:creationId xmlns:p14="http://schemas.microsoft.com/office/powerpoint/2010/main" val="1249535540"/>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idx="1"/>
          </p:nvPr>
        </p:nvSpPr>
        <p:spPr>
          <a:xfrm>
            <a:off x="762000" y="1447800"/>
            <a:ext cx="8077200" cy="4297363"/>
          </a:xfrm>
        </p:spPr>
        <p:txBody>
          <a:bodyPr>
            <a:normAutofit lnSpcReduction="10000"/>
          </a:bodyPr>
          <a:lstStyle/>
          <a:p>
            <a:pPr marR="73025">
              <a:lnSpc>
                <a:spcPct val="115000"/>
              </a:lnSpc>
              <a:spcBef>
                <a:spcPts val="0"/>
              </a:spcBef>
              <a:buClr>
                <a:schemeClr val="tx2"/>
              </a:buClr>
              <a:buSzPct val="75000"/>
            </a:pPr>
            <a:r>
              <a:rPr lang="en-US" sz="2800" dirty="0"/>
              <a:t>Identify the currently available diagnostic tests for syphilis </a:t>
            </a:r>
          </a:p>
          <a:p>
            <a:pPr marR="73025">
              <a:lnSpc>
                <a:spcPct val="115000"/>
              </a:lnSpc>
              <a:spcBef>
                <a:spcPts val="0"/>
              </a:spcBef>
              <a:buClr>
                <a:schemeClr val="tx2"/>
              </a:buClr>
            </a:pPr>
            <a:r>
              <a:rPr lang="en-US" sz="2800" dirty="0" smtClean="0"/>
              <a:t>Understand </a:t>
            </a:r>
            <a:r>
              <a:rPr lang="en-US" sz="2800" dirty="0"/>
              <a:t>the differences between the traditional syphilis testing algorithm and the newer reverse syphilis testing algorithm </a:t>
            </a:r>
            <a:endParaRPr lang="en-US" sz="2800" dirty="0" smtClean="0"/>
          </a:p>
          <a:p>
            <a:pPr marR="73025">
              <a:lnSpc>
                <a:spcPct val="115000"/>
              </a:lnSpc>
              <a:spcBef>
                <a:spcPts val="0"/>
              </a:spcBef>
              <a:buClr>
                <a:schemeClr val="tx2"/>
              </a:buClr>
            </a:pPr>
            <a:r>
              <a:rPr lang="en-US" sz="2800" dirty="0"/>
              <a:t>Understand the need for follow up syphilis tests after </a:t>
            </a:r>
            <a:r>
              <a:rPr lang="en-US" sz="2800" dirty="0" smtClean="0"/>
              <a:t>treatment</a:t>
            </a:r>
          </a:p>
          <a:p>
            <a:pPr marR="73025">
              <a:lnSpc>
                <a:spcPct val="115000"/>
              </a:lnSpc>
              <a:spcBef>
                <a:spcPts val="0"/>
              </a:spcBef>
              <a:buClr>
                <a:schemeClr val="tx2"/>
              </a:buClr>
            </a:pPr>
            <a:r>
              <a:rPr lang="en-US" sz="2800" dirty="0"/>
              <a:t>Describe the role of health departments in maintaining serology registries</a:t>
            </a:r>
          </a:p>
          <a:p>
            <a:endParaRPr lang="en-US" dirty="0"/>
          </a:p>
        </p:txBody>
      </p:sp>
    </p:spTree>
    <p:extLst>
      <p:ext uri="{BB962C8B-B14F-4D97-AF65-F5344CB8AC3E}">
        <p14:creationId xmlns:p14="http://schemas.microsoft.com/office/powerpoint/2010/main" val="3795303632"/>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81000"/>
            <a:ext cx="8915400" cy="1295400"/>
          </a:xfrm>
        </p:spPr>
        <p:txBody>
          <a:bodyPr/>
          <a:lstStyle/>
          <a:p>
            <a:r>
              <a:rPr lang="en-US" altLang="en-US" sz="3600" dirty="0" smtClean="0"/>
              <a:t>Syphilis Testing </a:t>
            </a:r>
            <a:r>
              <a:rPr lang="en-US" altLang="en-US" sz="3600" dirty="0" smtClean="0"/>
              <a:t>Algorithms</a:t>
            </a:r>
          </a:p>
        </p:txBody>
      </p:sp>
      <p:sp>
        <p:nvSpPr>
          <p:cNvPr id="73731" name="Rectangle 3"/>
          <p:cNvSpPr>
            <a:spLocks noGrp="1" noChangeArrowheads="1"/>
          </p:cNvSpPr>
          <p:nvPr>
            <p:ph type="body" idx="1"/>
          </p:nvPr>
        </p:nvSpPr>
        <p:spPr>
          <a:xfrm>
            <a:off x="685800" y="1447800"/>
            <a:ext cx="8458200" cy="3124200"/>
          </a:xfrm>
        </p:spPr>
        <p:txBody>
          <a:bodyPr>
            <a:normAutofit lnSpcReduction="10000"/>
          </a:bodyPr>
          <a:lstStyle/>
          <a:p>
            <a:pPr>
              <a:buClr>
                <a:srgbClr val="FFFF99"/>
              </a:buClr>
              <a:defRPr/>
            </a:pPr>
            <a:endParaRPr lang="en-US" dirty="0" smtClean="0"/>
          </a:p>
          <a:p>
            <a:pPr marL="0" indent="0">
              <a:buClr>
                <a:srgbClr val="FFFF99"/>
              </a:buClr>
              <a:buFont typeface="Arial" pitchFamily="34" charset="0"/>
              <a:buNone/>
              <a:defRPr/>
            </a:pPr>
            <a:r>
              <a:rPr lang="en-US" dirty="0" smtClean="0">
                <a:solidFill>
                  <a:srgbClr val="FF0000"/>
                </a:solidFill>
              </a:rPr>
              <a:t>Traditional Syphilis Screening Algorithm</a:t>
            </a:r>
            <a:r>
              <a:rPr lang="en-US" dirty="0" smtClean="0"/>
              <a:t/>
            </a:r>
            <a:br>
              <a:rPr lang="en-US" dirty="0" smtClean="0"/>
            </a:br>
            <a:r>
              <a:rPr lang="en-US" dirty="0" smtClean="0"/>
              <a:t>	(RPR reflex to FTA-ABS or TPPA)</a:t>
            </a:r>
          </a:p>
          <a:p>
            <a:pPr>
              <a:buClr>
                <a:srgbClr val="FFFF99"/>
              </a:buClr>
              <a:defRPr/>
            </a:pPr>
            <a:endParaRPr lang="en-US" dirty="0" smtClean="0"/>
          </a:p>
          <a:p>
            <a:pPr marL="0" indent="0">
              <a:buClr>
                <a:srgbClr val="FFFF99"/>
              </a:buClr>
              <a:buFont typeface="Arial" pitchFamily="34" charset="0"/>
              <a:buNone/>
              <a:defRPr/>
            </a:pPr>
            <a:r>
              <a:rPr lang="en-US" dirty="0" smtClean="0">
                <a:solidFill>
                  <a:srgbClr val="FF0000"/>
                </a:solidFill>
              </a:rPr>
              <a:t>Newer Syphilis Screening Algorithm </a:t>
            </a:r>
            <a:r>
              <a:rPr lang="en-US" dirty="0" smtClean="0"/>
              <a:t/>
            </a:r>
            <a:br>
              <a:rPr lang="en-US" dirty="0" smtClean="0"/>
            </a:br>
            <a:r>
              <a:rPr lang="en-US" dirty="0" smtClean="0"/>
              <a:t>	(Specific EIA/CLIA reflex to RPR)</a:t>
            </a:r>
          </a:p>
        </p:txBody>
      </p:sp>
    </p:spTree>
    <p:extLst>
      <p:ext uri="{BB962C8B-B14F-4D97-AF65-F5344CB8AC3E}">
        <p14:creationId xmlns:p14="http://schemas.microsoft.com/office/powerpoint/2010/main" val="789271515"/>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1"/>
          </p:nvPr>
        </p:nvSpPr>
        <p:spPr/>
        <p:txBody>
          <a:bodyPr/>
          <a:lstStyle/>
          <a:p>
            <a:endParaRPr lang="en-US" dirty="0"/>
          </a:p>
        </p:txBody>
      </p:sp>
      <p:sp>
        <p:nvSpPr>
          <p:cNvPr id="208900" name="Rectangle 4"/>
          <p:cNvSpPr>
            <a:spLocks noGrp="1" noChangeArrowheads="1"/>
          </p:cNvSpPr>
          <p:nvPr>
            <p:ph type="title"/>
          </p:nvPr>
        </p:nvSpPr>
        <p:spPr>
          <a:xfrm>
            <a:off x="990600" y="0"/>
            <a:ext cx="7848600" cy="1431925"/>
          </a:xfrm>
        </p:spPr>
        <p:txBody>
          <a:bodyPr/>
          <a:lstStyle/>
          <a:p>
            <a:r>
              <a:rPr lang="en-US" sz="3200" dirty="0" smtClean="0"/>
              <a:t>Traditional </a:t>
            </a:r>
            <a:r>
              <a:rPr lang="en-US" sz="3200" dirty="0"/>
              <a:t>Syphilis Screening Algorithm </a:t>
            </a:r>
          </a:p>
        </p:txBody>
      </p:sp>
      <p:sp>
        <p:nvSpPr>
          <p:cNvPr id="208909" name="Rectangle 13"/>
          <p:cNvSpPr>
            <a:spLocks noChangeArrowheads="1"/>
          </p:cNvSpPr>
          <p:nvPr/>
        </p:nvSpPr>
        <p:spPr bwMode="auto">
          <a:xfrm>
            <a:off x="495300" y="3041650"/>
            <a:ext cx="25146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solidFill>
                  <a:schemeClr val="bg1"/>
                </a:solidFill>
              </a:rPr>
              <a:t> No Syphilis </a:t>
            </a:r>
          </a:p>
          <a:p>
            <a:pPr algn="ctr"/>
            <a:r>
              <a:rPr lang="en-US" sz="1600" dirty="0" smtClean="0">
                <a:solidFill>
                  <a:schemeClr val="bg1"/>
                </a:solidFill>
              </a:rPr>
              <a:t>or </a:t>
            </a:r>
            <a:endParaRPr lang="en-US" sz="1600" dirty="0">
              <a:solidFill>
                <a:schemeClr val="bg1"/>
              </a:solidFill>
            </a:endParaRPr>
          </a:p>
          <a:p>
            <a:pPr algn="ctr"/>
            <a:r>
              <a:rPr lang="en-US" sz="1600" dirty="0" smtClean="0">
                <a:solidFill>
                  <a:schemeClr val="bg1"/>
                </a:solidFill>
              </a:rPr>
              <a:t>Early </a:t>
            </a:r>
            <a:r>
              <a:rPr lang="en-US" sz="1600" dirty="0">
                <a:solidFill>
                  <a:schemeClr val="bg1"/>
                </a:solidFill>
              </a:rPr>
              <a:t>primary syphilis</a:t>
            </a:r>
          </a:p>
          <a:p>
            <a:pPr algn="ctr"/>
            <a:r>
              <a:rPr lang="en-US" sz="1600" dirty="0">
                <a:solidFill>
                  <a:schemeClr val="bg1"/>
                </a:solidFill>
              </a:rPr>
              <a:t>(consider </a:t>
            </a:r>
            <a:r>
              <a:rPr lang="en-US" sz="1600" dirty="0" smtClean="0">
                <a:solidFill>
                  <a:schemeClr val="bg1"/>
                </a:solidFill>
              </a:rPr>
              <a:t> specific T. </a:t>
            </a:r>
            <a:r>
              <a:rPr lang="en-US" sz="1600" dirty="0" err="1" smtClean="0">
                <a:solidFill>
                  <a:schemeClr val="bg1"/>
                </a:solidFill>
              </a:rPr>
              <a:t>pallidum</a:t>
            </a:r>
            <a:r>
              <a:rPr lang="en-US" sz="1600" dirty="0" smtClean="0">
                <a:solidFill>
                  <a:schemeClr val="bg1"/>
                </a:solidFill>
              </a:rPr>
              <a:t> </a:t>
            </a:r>
            <a:endParaRPr lang="en-US" sz="1600" dirty="0">
              <a:solidFill>
                <a:schemeClr val="bg1"/>
              </a:solidFill>
            </a:endParaRPr>
          </a:p>
          <a:p>
            <a:pPr algn="ctr"/>
            <a:r>
              <a:rPr lang="en-US" sz="1600" dirty="0">
                <a:solidFill>
                  <a:schemeClr val="bg1"/>
                </a:solidFill>
              </a:rPr>
              <a:t>if syphilis suspected)</a:t>
            </a:r>
          </a:p>
        </p:txBody>
      </p:sp>
      <p:sp>
        <p:nvSpPr>
          <p:cNvPr id="208912" name="Rectangle 16"/>
          <p:cNvSpPr>
            <a:spLocks noChangeArrowheads="1"/>
          </p:cNvSpPr>
          <p:nvPr/>
        </p:nvSpPr>
        <p:spPr bwMode="auto">
          <a:xfrm>
            <a:off x="5470187" y="2863174"/>
            <a:ext cx="3276600" cy="6420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Specific T. </a:t>
            </a:r>
            <a:r>
              <a:rPr lang="en-US" b="1" dirty="0" err="1" smtClean="0"/>
              <a:t>pallidum</a:t>
            </a:r>
            <a:r>
              <a:rPr lang="en-US" b="1" dirty="0" smtClean="0"/>
              <a:t> test</a:t>
            </a:r>
          </a:p>
          <a:p>
            <a:pPr algn="ctr"/>
            <a:r>
              <a:rPr lang="en-US" sz="1400" b="1" dirty="0" smtClean="0"/>
              <a:t>FTA-ABS, TPPA, EIA, CLIA, MBIA</a:t>
            </a:r>
            <a:endParaRPr lang="en-US" sz="1400" b="1" dirty="0"/>
          </a:p>
        </p:txBody>
      </p:sp>
      <p:sp>
        <p:nvSpPr>
          <p:cNvPr id="208915" name="Rectangle 19"/>
          <p:cNvSpPr>
            <a:spLocks noChangeArrowheads="1"/>
          </p:cNvSpPr>
          <p:nvPr/>
        </p:nvSpPr>
        <p:spPr bwMode="auto">
          <a:xfrm>
            <a:off x="7451387" y="3852963"/>
            <a:ext cx="1295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Reactive</a:t>
            </a:r>
          </a:p>
        </p:txBody>
      </p:sp>
      <p:sp>
        <p:nvSpPr>
          <p:cNvPr id="208917" name="Rectangle 21"/>
          <p:cNvSpPr>
            <a:spLocks noChangeArrowheads="1"/>
          </p:cNvSpPr>
          <p:nvPr/>
        </p:nvSpPr>
        <p:spPr bwMode="auto">
          <a:xfrm>
            <a:off x="7265670" y="5067300"/>
            <a:ext cx="1600200" cy="9988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Syphilis</a:t>
            </a:r>
          </a:p>
          <a:p>
            <a:pPr algn="ctr"/>
            <a:r>
              <a:rPr lang="en-US" dirty="0">
                <a:solidFill>
                  <a:schemeClr val="bg1"/>
                </a:solidFill>
              </a:rPr>
              <a:t>Evaluate for</a:t>
            </a:r>
          </a:p>
          <a:p>
            <a:pPr algn="ctr"/>
            <a:r>
              <a:rPr lang="en-US" dirty="0">
                <a:solidFill>
                  <a:schemeClr val="bg1"/>
                </a:solidFill>
              </a:rPr>
              <a:t>treatment</a:t>
            </a:r>
          </a:p>
        </p:txBody>
      </p:sp>
      <p:sp>
        <p:nvSpPr>
          <p:cNvPr id="208918" name="Rectangle 22"/>
          <p:cNvSpPr>
            <a:spLocks noChangeArrowheads="1"/>
          </p:cNvSpPr>
          <p:nvPr/>
        </p:nvSpPr>
        <p:spPr bwMode="auto">
          <a:xfrm>
            <a:off x="5029200" y="3852963"/>
            <a:ext cx="1600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Nonreactive</a:t>
            </a:r>
          </a:p>
        </p:txBody>
      </p:sp>
      <p:sp>
        <p:nvSpPr>
          <p:cNvPr id="208919" name="Rectangle 23"/>
          <p:cNvSpPr>
            <a:spLocks noChangeArrowheads="1"/>
          </p:cNvSpPr>
          <p:nvPr/>
        </p:nvSpPr>
        <p:spPr bwMode="auto">
          <a:xfrm>
            <a:off x="9296400" y="4876800"/>
            <a:ext cx="2209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TPPA or FTA-abs</a:t>
            </a:r>
          </a:p>
        </p:txBody>
      </p:sp>
      <p:sp>
        <p:nvSpPr>
          <p:cNvPr id="208922" name="Rectangle 26"/>
          <p:cNvSpPr>
            <a:spLocks noChangeArrowheads="1"/>
          </p:cNvSpPr>
          <p:nvPr/>
        </p:nvSpPr>
        <p:spPr bwMode="auto">
          <a:xfrm>
            <a:off x="3836352" y="5024754"/>
            <a:ext cx="2260599" cy="145224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solidFill>
                  <a:schemeClr val="bg1"/>
                </a:solidFill>
              </a:rPr>
              <a:t>No Syphilis</a:t>
            </a:r>
          </a:p>
          <a:p>
            <a:pPr algn="ctr"/>
            <a:r>
              <a:rPr lang="en-US" sz="1400" b="1" dirty="0" smtClean="0">
                <a:solidFill>
                  <a:schemeClr val="bg1"/>
                </a:solidFill>
              </a:rPr>
              <a:t>? biologic false positive RPR</a:t>
            </a:r>
          </a:p>
          <a:p>
            <a:pPr algn="ctr"/>
            <a:r>
              <a:rPr lang="en-US" sz="1400" dirty="0" smtClean="0">
                <a:solidFill>
                  <a:schemeClr val="bg1"/>
                </a:solidFill>
              </a:rPr>
              <a:t>or </a:t>
            </a:r>
          </a:p>
          <a:p>
            <a:pPr algn="ctr"/>
            <a:r>
              <a:rPr lang="en-US" sz="1200" b="1" dirty="0" smtClean="0">
                <a:solidFill>
                  <a:schemeClr val="bg1"/>
                </a:solidFill>
              </a:rPr>
              <a:t>Possible  early primary</a:t>
            </a:r>
          </a:p>
          <a:p>
            <a:pPr algn="ctr"/>
            <a:r>
              <a:rPr lang="en-US" sz="1200" b="1" dirty="0" smtClean="0">
                <a:solidFill>
                  <a:schemeClr val="bg1"/>
                </a:solidFill>
              </a:rPr>
              <a:t>Consider repeat testing if</a:t>
            </a:r>
          </a:p>
          <a:p>
            <a:pPr algn="ctr"/>
            <a:r>
              <a:rPr lang="en-US" sz="1200" b="1" dirty="0">
                <a:solidFill>
                  <a:schemeClr val="bg1"/>
                </a:solidFill>
              </a:rPr>
              <a:t>s</a:t>
            </a:r>
            <a:r>
              <a:rPr lang="en-US" sz="1200" b="1" dirty="0" smtClean="0">
                <a:solidFill>
                  <a:schemeClr val="bg1"/>
                </a:solidFill>
              </a:rPr>
              <a:t>yphilis suspected</a:t>
            </a:r>
            <a:endParaRPr lang="en-US" sz="1200" b="1" dirty="0">
              <a:solidFill>
                <a:schemeClr val="bg1"/>
              </a:solidFill>
            </a:endParaRPr>
          </a:p>
        </p:txBody>
      </p:sp>
      <p:sp>
        <p:nvSpPr>
          <p:cNvPr id="208923" name="Rectangle 27"/>
          <p:cNvSpPr>
            <a:spLocks noChangeArrowheads="1"/>
          </p:cNvSpPr>
          <p:nvPr/>
        </p:nvSpPr>
        <p:spPr bwMode="auto">
          <a:xfrm>
            <a:off x="3576320" y="1143000"/>
            <a:ext cx="16764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RPR</a:t>
            </a:r>
            <a:endParaRPr lang="en-US" b="1" dirty="0"/>
          </a:p>
        </p:txBody>
      </p:sp>
      <p:sp>
        <p:nvSpPr>
          <p:cNvPr id="208925" name="Rectangle 29"/>
          <p:cNvSpPr>
            <a:spLocks noChangeArrowheads="1"/>
          </p:cNvSpPr>
          <p:nvPr/>
        </p:nvSpPr>
        <p:spPr bwMode="auto">
          <a:xfrm>
            <a:off x="1066800" y="1600200"/>
            <a:ext cx="1600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Nonreactive</a:t>
            </a:r>
          </a:p>
        </p:txBody>
      </p:sp>
      <p:sp>
        <p:nvSpPr>
          <p:cNvPr id="208926" name="Rectangle 30"/>
          <p:cNvSpPr>
            <a:spLocks noChangeArrowheads="1"/>
          </p:cNvSpPr>
          <p:nvPr/>
        </p:nvSpPr>
        <p:spPr bwMode="auto">
          <a:xfrm>
            <a:off x="6041687" y="1600200"/>
            <a:ext cx="2133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dirty="0" smtClean="0">
              <a:solidFill>
                <a:schemeClr val="bg1"/>
              </a:solidFill>
            </a:endParaRPr>
          </a:p>
          <a:p>
            <a:pPr algn="ctr"/>
            <a:r>
              <a:rPr lang="en-US" b="1" dirty="0" smtClean="0">
                <a:solidFill>
                  <a:schemeClr val="bg1"/>
                </a:solidFill>
              </a:rPr>
              <a:t>Reactive</a:t>
            </a:r>
            <a:endParaRPr lang="en-US" b="1" dirty="0">
              <a:solidFill>
                <a:schemeClr val="bg1"/>
              </a:solidFill>
            </a:endParaRPr>
          </a:p>
          <a:p>
            <a:pPr algn="ctr"/>
            <a:r>
              <a:rPr lang="en-US" b="1" dirty="0">
                <a:solidFill>
                  <a:schemeClr val="bg1"/>
                </a:solidFill>
              </a:rPr>
              <a:t> </a:t>
            </a:r>
          </a:p>
        </p:txBody>
      </p:sp>
      <p:sp>
        <p:nvSpPr>
          <p:cNvPr id="208928" name="Line 32"/>
          <p:cNvSpPr>
            <a:spLocks noChangeShapeType="1"/>
          </p:cNvSpPr>
          <p:nvPr/>
        </p:nvSpPr>
        <p:spPr bwMode="auto">
          <a:xfrm>
            <a:off x="4966652" y="1625600"/>
            <a:ext cx="1027748" cy="35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1" name="Line 35"/>
          <p:cNvSpPr>
            <a:spLocks noChangeShapeType="1"/>
          </p:cNvSpPr>
          <p:nvPr/>
        </p:nvSpPr>
        <p:spPr bwMode="auto">
          <a:xfrm flipH="1">
            <a:off x="2743200" y="1625600"/>
            <a:ext cx="11430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2" name="Line 36"/>
          <p:cNvSpPr>
            <a:spLocks noChangeShapeType="1"/>
          </p:cNvSpPr>
          <p:nvPr/>
        </p:nvSpPr>
        <p:spPr bwMode="auto">
          <a:xfrm flipH="1">
            <a:off x="1747520" y="2209800"/>
            <a:ext cx="5080" cy="800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3" name="Line 37"/>
          <p:cNvSpPr>
            <a:spLocks noChangeShapeType="1"/>
          </p:cNvSpPr>
          <p:nvPr/>
        </p:nvSpPr>
        <p:spPr bwMode="auto">
          <a:xfrm>
            <a:off x="7108487" y="2209800"/>
            <a:ext cx="0" cy="495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4" name="Line 38"/>
          <p:cNvSpPr>
            <a:spLocks noChangeShapeType="1"/>
          </p:cNvSpPr>
          <p:nvPr/>
        </p:nvSpPr>
        <p:spPr bwMode="auto">
          <a:xfrm>
            <a:off x="7772400" y="3543300"/>
            <a:ext cx="369570"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5" name="Line 39"/>
          <p:cNvSpPr>
            <a:spLocks noChangeShapeType="1"/>
          </p:cNvSpPr>
          <p:nvPr/>
        </p:nvSpPr>
        <p:spPr bwMode="auto">
          <a:xfrm flipH="1">
            <a:off x="6019800" y="3543300"/>
            <a:ext cx="419100"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7" name="Line 41"/>
          <p:cNvSpPr>
            <a:spLocks noChangeShapeType="1"/>
          </p:cNvSpPr>
          <p:nvPr/>
        </p:nvSpPr>
        <p:spPr bwMode="auto">
          <a:xfrm flipH="1">
            <a:off x="5029200" y="4345832"/>
            <a:ext cx="532426" cy="6047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8" name="Line 42"/>
          <p:cNvSpPr>
            <a:spLocks noChangeShapeType="1"/>
          </p:cNvSpPr>
          <p:nvPr/>
        </p:nvSpPr>
        <p:spPr bwMode="auto">
          <a:xfrm>
            <a:off x="10210800" y="597154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9" name="Line 43"/>
          <p:cNvSpPr>
            <a:spLocks noChangeShapeType="1"/>
          </p:cNvSpPr>
          <p:nvPr/>
        </p:nvSpPr>
        <p:spPr bwMode="auto">
          <a:xfrm flipH="1">
            <a:off x="8141970" y="4442460"/>
            <a:ext cx="0" cy="5867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3" name="Line 47"/>
          <p:cNvSpPr>
            <a:spLocks noChangeShapeType="1"/>
          </p:cNvSpPr>
          <p:nvPr/>
        </p:nvSpPr>
        <p:spPr bwMode="auto">
          <a:xfrm>
            <a:off x="9563100" y="616204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45873632"/>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1"/>
          </p:nvPr>
        </p:nvSpPr>
        <p:spPr/>
        <p:txBody>
          <a:bodyPr/>
          <a:lstStyle/>
          <a:p>
            <a:endParaRPr lang="en-US" dirty="0"/>
          </a:p>
        </p:txBody>
      </p:sp>
      <p:sp>
        <p:nvSpPr>
          <p:cNvPr id="208909" name="Rectangle 13"/>
          <p:cNvSpPr>
            <a:spLocks noChangeArrowheads="1"/>
          </p:cNvSpPr>
          <p:nvPr/>
        </p:nvSpPr>
        <p:spPr bwMode="auto">
          <a:xfrm>
            <a:off x="342900" y="2895600"/>
            <a:ext cx="28194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solidFill>
                  <a:schemeClr val="bg1"/>
                </a:solidFill>
              </a:rPr>
              <a:t>No syphilis</a:t>
            </a:r>
          </a:p>
          <a:p>
            <a:pPr algn="ctr"/>
            <a:r>
              <a:rPr lang="en-US" sz="1400" dirty="0">
                <a:solidFill>
                  <a:schemeClr val="bg1"/>
                </a:solidFill>
              </a:rPr>
              <a:t>or </a:t>
            </a:r>
          </a:p>
          <a:p>
            <a:pPr algn="ctr"/>
            <a:r>
              <a:rPr lang="en-US" sz="1400" dirty="0" smtClean="0">
                <a:solidFill>
                  <a:schemeClr val="bg1"/>
                </a:solidFill>
              </a:rPr>
              <a:t>Early </a:t>
            </a:r>
            <a:r>
              <a:rPr lang="en-US" sz="1400" dirty="0">
                <a:solidFill>
                  <a:schemeClr val="bg1"/>
                </a:solidFill>
              </a:rPr>
              <a:t>primary syphilis</a:t>
            </a:r>
          </a:p>
          <a:p>
            <a:pPr algn="ctr"/>
            <a:r>
              <a:rPr lang="en-US" sz="1400" dirty="0">
                <a:solidFill>
                  <a:schemeClr val="bg1"/>
                </a:solidFill>
              </a:rPr>
              <a:t>(consider further testing </a:t>
            </a:r>
          </a:p>
          <a:p>
            <a:pPr algn="ctr"/>
            <a:r>
              <a:rPr lang="en-US" sz="1400" dirty="0">
                <a:solidFill>
                  <a:schemeClr val="bg1"/>
                </a:solidFill>
              </a:rPr>
              <a:t>if syphilis suspected)</a:t>
            </a:r>
          </a:p>
        </p:txBody>
      </p:sp>
      <p:sp>
        <p:nvSpPr>
          <p:cNvPr id="208900" name="Rectangle 4"/>
          <p:cNvSpPr>
            <a:spLocks noGrp="1" noChangeArrowheads="1"/>
          </p:cNvSpPr>
          <p:nvPr>
            <p:ph type="title"/>
          </p:nvPr>
        </p:nvSpPr>
        <p:spPr>
          <a:xfrm>
            <a:off x="721468" y="-183543"/>
            <a:ext cx="7848600" cy="1431925"/>
          </a:xfrm>
        </p:spPr>
        <p:txBody>
          <a:bodyPr>
            <a:normAutofit fontScale="90000"/>
          </a:bodyPr>
          <a:lstStyle/>
          <a:p>
            <a:pPr algn="ctr"/>
            <a:r>
              <a:rPr lang="en-US" sz="3200" dirty="0" smtClean="0"/>
              <a:t>Reverse Syphilis </a:t>
            </a:r>
            <a:r>
              <a:rPr lang="en-US" sz="3200" dirty="0"/>
              <a:t>Screening Algorithm using </a:t>
            </a:r>
            <a:r>
              <a:rPr lang="en-US" sz="3200" dirty="0" smtClean="0"/>
              <a:t>Automated (EIA/CLIA/MBIA ) T</a:t>
            </a:r>
            <a:r>
              <a:rPr lang="en-US" sz="3200" dirty="0" smtClean="0"/>
              <a:t>. </a:t>
            </a:r>
            <a:r>
              <a:rPr lang="en-US" sz="3200" dirty="0" err="1" smtClean="0"/>
              <a:t>pallidum</a:t>
            </a:r>
            <a:r>
              <a:rPr lang="en-US" sz="3200" dirty="0" smtClean="0"/>
              <a:t> ab tests</a:t>
            </a:r>
            <a:endParaRPr lang="en-US" sz="3200" dirty="0"/>
          </a:p>
        </p:txBody>
      </p:sp>
      <p:sp>
        <p:nvSpPr>
          <p:cNvPr id="208912" name="Rectangle 16"/>
          <p:cNvSpPr>
            <a:spLocks noChangeArrowheads="1"/>
          </p:cNvSpPr>
          <p:nvPr/>
        </p:nvSpPr>
        <p:spPr bwMode="auto">
          <a:xfrm>
            <a:off x="6324600" y="2791838"/>
            <a:ext cx="1600200" cy="4847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RPR</a:t>
            </a:r>
            <a:endParaRPr lang="en-US" b="1" dirty="0"/>
          </a:p>
        </p:txBody>
      </p:sp>
      <p:sp>
        <p:nvSpPr>
          <p:cNvPr id="208915" name="Rectangle 19"/>
          <p:cNvSpPr>
            <a:spLocks noChangeArrowheads="1"/>
          </p:cNvSpPr>
          <p:nvPr/>
        </p:nvSpPr>
        <p:spPr bwMode="auto">
          <a:xfrm>
            <a:off x="7315200" y="3733800"/>
            <a:ext cx="1295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Reactive</a:t>
            </a:r>
          </a:p>
        </p:txBody>
      </p:sp>
      <p:sp>
        <p:nvSpPr>
          <p:cNvPr id="208917" name="Rectangle 21"/>
          <p:cNvSpPr>
            <a:spLocks noChangeArrowheads="1"/>
          </p:cNvSpPr>
          <p:nvPr/>
        </p:nvSpPr>
        <p:spPr bwMode="auto">
          <a:xfrm>
            <a:off x="7315200" y="4648200"/>
            <a:ext cx="1600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solidFill>
                  <a:schemeClr val="bg1"/>
                </a:solidFill>
              </a:rPr>
              <a:t>Syphilis</a:t>
            </a:r>
          </a:p>
          <a:p>
            <a:pPr algn="ctr"/>
            <a:r>
              <a:rPr lang="en-US" dirty="0">
                <a:solidFill>
                  <a:schemeClr val="bg1"/>
                </a:solidFill>
              </a:rPr>
              <a:t>Evaluate for</a:t>
            </a:r>
          </a:p>
          <a:p>
            <a:pPr algn="ctr"/>
            <a:r>
              <a:rPr lang="en-US" dirty="0">
                <a:solidFill>
                  <a:schemeClr val="bg1"/>
                </a:solidFill>
              </a:rPr>
              <a:t>treatment</a:t>
            </a:r>
          </a:p>
        </p:txBody>
      </p:sp>
      <p:sp>
        <p:nvSpPr>
          <p:cNvPr id="208918" name="Rectangle 22"/>
          <p:cNvSpPr>
            <a:spLocks noChangeArrowheads="1"/>
          </p:cNvSpPr>
          <p:nvPr/>
        </p:nvSpPr>
        <p:spPr bwMode="auto">
          <a:xfrm>
            <a:off x="5105400" y="3733800"/>
            <a:ext cx="1600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Nonreactive</a:t>
            </a:r>
          </a:p>
        </p:txBody>
      </p:sp>
      <p:sp>
        <p:nvSpPr>
          <p:cNvPr id="208919" name="Rectangle 23"/>
          <p:cNvSpPr>
            <a:spLocks noChangeArrowheads="1"/>
          </p:cNvSpPr>
          <p:nvPr/>
        </p:nvSpPr>
        <p:spPr bwMode="auto">
          <a:xfrm>
            <a:off x="3661653" y="4715888"/>
            <a:ext cx="2209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TPPA or FTA-abs</a:t>
            </a:r>
          </a:p>
        </p:txBody>
      </p:sp>
      <p:sp>
        <p:nvSpPr>
          <p:cNvPr id="208920" name="Rectangle 24"/>
          <p:cNvSpPr>
            <a:spLocks noChangeArrowheads="1"/>
          </p:cNvSpPr>
          <p:nvPr/>
        </p:nvSpPr>
        <p:spPr bwMode="auto">
          <a:xfrm>
            <a:off x="2667000" y="5715000"/>
            <a:ext cx="1524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Nonreactive</a:t>
            </a:r>
          </a:p>
        </p:txBody>
      </p:sp>
      <p:sp>
        <p:nvSpPr>
          <p:cNvPr id="208922" name="Rectangle 26"/>
          <p:cNvSpPr>
            <a:spLocks noChangeArrowheads="1"/>
          </p:cNvSpPr>
          <p:nvPr/>
        </p:nvSpPr>
        <p:spPr bwMode="auto">
          <a:xfrm>
            <a:off x="4724400" y="57150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Reactive</a:t>
            </a:r>
          </a:p>
        </p:txBody>
      </p:sp>
      <p:sp>
        <p:nvSpPr>
          <p:cNvPr id="208923" name="Rectangle 27"/>
          <p:cNvSpPr>
            <a:spLocks noChangeArrowheads="1"/>
          </p:cNvSpPr>
          <p:nvPr/>
        </p:nvSpPr>
        <p:spPr bwMode="auto">
          <a:xfrm>
            <a:off x="3551406" y="1248382"/>
            <a:ext cx="16764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EIA/CLIA/MBIA</a:t>
            </a:r>
            <a:endParaRPr lang="en-US" b="1" dirty="0"/>
          </a:p>
        </p:txBody>
      </p:sp>
      <p:sp>
        <p:nvSpPr>
          <p:cNvPr id="208925" name="Rectangle 29"/>
          <p:cNvSpPr>
            <a:spLocks noChangeArrowheads="1"/>
          </p:cNvSpPr>
          <p:nvPr/>
        </p:nvSpPr>
        <p:spPr bwMode="auto">
          <a:xfrm>
            <a:off x="1066800" y="1600200"/>
            <a:ext cx="1600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Nonreactive</a:t>
            </a:r>
          </a:p>
        </p:txBody>
      </p:sp>
      <p:sp>
        <p:nvSpPr>
          <p:cNvPr id="208926" name="Rectangle 30"/>
          <p:cNvSpPr>
            <a:spLocks noChangeArrowheads="1"/>
          </p:cNvSpPr>
          <p:nvPr/>
        </p:nvSpPr>
        <p:spPr bwMode="auto">
          <a:xfrm>
            <a:off x="6096000" y="1600200"/>
            <a:ext cx="2133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dirty="0" smtClean="0">
              <a:solidFill>
                <a:schemeClr val="bg1"/>
              </a:solidFill>
            </a:endParaRPr>
          </a:p>
          <a:p>
            <a:pPr algn="ctr"/>
            <a:r>
              <a:rPr lang="en-US" b="1" dirty="0" smtClean="0">
                <a:solidFill>
                  <a:schemeClr val="bg1"/>
                </a:solidFill>
              </a:rPr>
              <a:t>Reactive</a:t>
            </a:r>
            <a:endParaRPr lang="en-US" b="1" dirty="0">
              <a:solidFill>
                <a:schemeClr val="bg1"/>
              </a:solidFill>
            </a:endParaRPr>
          </a:p>
          <a:p>
            <a:pPr algn="ctr"/>
            <a:endParaRPr lang="en-US" b="1" dirty="0">
              <a:solidFill>
                <a:schemeClr val="bg1"/>
              </a:solidFill>
            </a:endParaRPr>
          </a:p>
        </p:txBody>
      </p:sp>
      <p:sp>
        <p:nvSpPr>
          <p:cNvPr id="208928" name="Line 32"/>
          <p:cNvSpPr>
            <a:spLocks noChangeShapeType="1"/>
          </p:cNvSpPr>
          <p:nvPr/>
        </p:nvSpPr>
        <p:spPr bwMode="auto">
          <a:xfrm>
            <a:off x="4999206" y="1733144"/>
            <a:ext cx="1020594" cy="2934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1" name="Line 35"/>
          <p:cNvSpPr>
            <a:spLocks noChangeShapeType="1"/>
          </p:cNvSpPr>
          <p:nvPr/>
        </p:nvSpPr>
        <p:spPr bwMode="auto">
          <a:xfrm flipH="1">
            <a:off x="2772383" y="1744493"/>
            <a:ext cx="990600" cy="2172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2" name="Line 36"/>
          <p:cNvSpPr>
            <a:spLocks noChangeShapeType="1"/>
          </p:cNvSpPr>
          <p:nvPr/>
        </p:nvSpPr>
        <p:spPr bwMode="auto">
          <a:xfrm>
            <a:off x="1752600" y="2209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3" name="Line 37"/>
          <p:cNvSpPr>
            <a:spLocks noChangeShapeType="1"/>
          </p:cNvSpPr>
          <p:nvPr/>
        </p:nvSpPr>
        <p:spPr bwMode="auto">
          <a:xfrm>
            <a:off x="7162800" y="2209800"/>
            <a:ext cx="0" cy="495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4" name="Line 38"/>
          <p:cNvSpPr>
            <a:spLocks noChangeShapeType="1"/>
          </p:cNvSpPr>
          <p:nvPr/>
        </p:nvSpPr>
        <p:spPr bwMode="auto">
          <a:xfrm>
            <a:off x="7543800" y="3352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5" name="Line 39"/>
          <p:cNvSpPr>
            <a:spLocks noChangeShapeType="1"/>
          </p:cNvSpPr>
          <p:nvPr/>
        </p:nvSpPr>
        <p:spPr bwMode="auto">
          <a:xfrm flipH="1">
            <a:off x="6019800" y="33528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6" name="Line 40"/>
          <p:cNvSpPr>
            <a:spLocks noChangeShapeType="1"/>
          </p:cNvSpPr>
          <p:nvPr/>
        </p:nvSpPr>
        <p:spPr bwMode="auto">
          <a:xfrm flipH="1">
            <a:off x="4770606" y="4233559"/>
            <a:ext cx="914400" cy="43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7" name="Line 41"/>
          <p:cNvSpPr>
            <a:spLocks noChangeShapeType="1"/>
          </p:cNvSpPr>
          <p:nvPr/>
        </p:nvSpPr>
        <p:spPr bwMode="auto">
          <a:xfrm flipH="1">
            <a:off x="3661652" y="5143500"/>
            <a:ext cx="834147" cy="4952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8" name="Line 42"/>
          <p:cNvSpPr>
            <a:spLocks noChangeShapeType="1"/>
          </p:cNvSpPr>
          <p:nvPr/>
        </p:nvSpPr>
        <p:spPr bwMode="auto">
          <a:xfrm>
            <a:off x="4766553" y="5143500"/>
            <a:ext cx="622571" cy="4807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9" name="Line 43"/>
          <p:cNvSpPr>
            <a:spLocks noChangeShapeType="1"/>
          </p:cNvSpPr>
          <p:nvPr/>
        </p:nvSpPr>
        <p:spPr bwMode="auto">
          <a:xfrm>
            <a:off x="8001000" y="4267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1" name="Line 45"/>
          <p:cNvSpPr>
            <a:spLocks noChangeShapeType="1"/>
          </p:cNvSpPr>
          <p:nvPr/>
        </p:nvSpPr>
        <p:spPr bwMode="auto">
          <a:xfrm flipH="1">
            <a:off x="1752600" y="5943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2" name="Line 46"/>
          <p:cNvSpPr>
            <a:spLocks noChangeShapeType="1"/>
          </p:cNvSpPr>
          <p:nvPr/>
        </p:nvSpPr>
        <p:spPr bwMode="auto">
          <a:xfrm flipV="1">
            <a:off x="1752600" y="49530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3" name="Line 47"/>
          <p:cNvSpPr>
            <a:spLocks noChangeShapeType="1"/>
          </p:cNvSpPr>
          <p:nvPr/>
        </p:nvSpPr>
        <p:spPr bwMode="auto">
          <a:xfrm>
            <a:off x="6172200" y="60198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4" name="Line 48"/>
          <p:cNvSpPr>
            <a:spLocks noChangeShapeType="1"/>
          </p:cNvSpPr>
          <p:nvPr/>
        </p:nvSpPr>
        <p:spPr bwMode="auto">
          <a:xfrm flipV="1">
            <a:off x="8077200" y="5715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5" name="Text Box 49"/>
          <p:cNvSpPr txBox="1">
            <a:spLocks noChangeArrowheads="1"/>
          </p:cNvSpPr>
          <p:nvPr/>
        </p:nvSpPr>
        <p:spPr bwMode="auto">
          <a:xfrm>
            <a:off x="6248400" y="5791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 early primary or late, latent</a:t>
            </a:r>
          </a:p>
        </p:txBody>
      </p:sp>
      <p:cxnSp>
        <p:nvCxnSpPr>
          <p:cNvPr id="3" name="Straight Connector 2"/>
          <p:cNvCxnSpPr/>
          <p:nvPr/>
        </p:nvCxnSpPr>
        <p:spPr>
          <a:xfrm>
            <a:off x="4965970" y="4669276"/>
            <a:ext cx="423154" cy="47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999206" y="4669276"/>
            <a:ext cx="389918" cy="474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873632"/>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187394" name="Rectangle 2"/>
          <p:cNvSpPr>
            <a:spLocks noGrp="1" noChangeArrowheads="1"/>
          </p:cNvSpPr>
          <p:nvPr>
            <p:ph type="title"/>
          </p:nvPr>
        </p:nvSpPr>
        <p:spPr/>
        <p:txBody>
          <a:bodyPr>
            <a:noAutofit/>
          </a:bodyPr>
          <a:lstStyle/>
          <a:p>
            <a:r>
              <a:rPr lang="en-US" sz="3600" dirty="0">
                <a:solidFill>
                  <a:schemeClr val="tx2"/>
                </a:solidFill>
              </a:rPr>
              <a:t>Interpretation of </a:t>
            </a:r>
            <a:r>
              <a:rPr lang="en-US" sz="3600" dirty="0" smtClean="0">
                <a:solidFill>
                  <a:schemeClr val="tx2"/>
                </a:solidFill>
              </a:rPr>
              <a:t>Automated Specific Syphilis Test Results </a:t>
            </a:r>
            <a:endParaRPr lang="en-US" sz="3600" dirty="0">
              <a:solidFill>
                <a:schemeClr val="tx2"/>
              </a:solidFill>
            </a:endParaRPr>
          </a:p>
        </p:txBody>
      </p:sp>
      <p:sp>
        <p:nvSpPr>
          <p:cNvPr id="187395" name="Rectangle 3"/>
          <p:cNvSpPr>
            <a:spLocks noGrp="1" noChangeArrowheads="1"/>
          </p:cNvSpPr>
          <p:nvPr>
            <p:ph type="body" idx="1"/>
          </p:nvPr>
        </p:nvSpPr>
        <p:spPr/>
        <p:txBody>
          <a:bodyPr>
            <a:normAutofit/>
          </a:bodyPr>
          <a:lstStyle/>
          <a:p>
            <a:pPr>
              <a:buClr>
                <a:schemeClr val="accent1"/>
              </a:buClr>
              <a:buSzTx/>
            </a:pPr>
            <a:r>
              <a:rPr lang="en-US" sz="2800" dirty="0"/>
              <a:t>Laboratories vary in how results are reported</a:t>
            </a:r>
          </a:p>
          <a:p>
            <a:pPr>
              <a:buClr>
                <a:schemeClr val="accent1"/>
              </a:buClr>
              <a:buSzTx/>
            </a:pPr>
            <a:r>
              <a:rPr lang="en-US" sz="2800" dirty="0"/>
              <a:t>Review procedures with </a:t>
            </a:r>
            <a:r>
              <a:rPr lang="en-US" sz="2800" dirty="0" smtClean="0"/>
              <a:t>your </a:t>
            </a:r>
            <a:r>
              <a:rPr lang="en-US" sz="2800" dirty="0"/>
              <a:t>laboratory to know what positive, negative,  and indeterminate mean</a:t>
            </a:r>
          </a:p>
          <a:p>
            <a:pPr lvl="1">
              <a:buClr>
                <a:schemeClr val="accent1"/>
              </a:buClr>
              <a:buFont typeface="Arial" panose="020B0604020202020204" pitchFamily="34" charset="0"/>
              <a:buChar char="•"/>
            </a:pPr>
            <a:r>
              <a:rPr lang="en-US" dirty="0"/>
              <a:t>e.g. </a:t>
            </a:r>
            <a:r>
              <a:rPr lang="en-US" dirty="0" smtClean="0"/>
              <a:t>Some reflex to </a:t>
            </a:r>
            <a:r>
              <a:rPr lang="en-US" dirty="0"/>
              <a:t>confirm </a:t>
            </a:r>
            <a:r>
              <a:rPr lang="en-US" dirty="0" smtClean="0"/>
              <a:t>EIAs/CLIAs with </a:t>
            </a:r>
            <a:r>
              <a:rPr lang="en-US" dirty="0"/>
              <a:t>another specific methodology (e.g. TPPA</a:t>
            </a:r>
            <a:r>
              <a:rPr lang="en-US" dirty="0" smtClean="0"/>
              <a:t>) and may only report positive if both positive</a:t>
            </a:r>
          </a:p>
          <a:p>
            <a:pPr lvl="1">
              <a:buClr>
                <a:schemeClr val="accent1"/>
              </a:buClr>
              <a:buFont typeface="Arial" panose="020B0604020202020204" pitchFamily="34" charset="0"/>
              <a:buChar char="•"/>
            </a:pPr>
            <a:r>
              <a:rPr lang="en-US" dirty="0" smtClean="0"/>
              <a:t>e.g. Some laboratories do not reflex to second specific test and may not even automatically reflex to non specific tests (RPR) .</a:t>
            </a:r>
            <a:endParaRPr lang="en-US" dirty="0"/>
          </a:p>
        </p:txBody>
      </p:sp>
    </p:spTree>
    <p:extLst>
      <p:ext uri="{BB962C8B-B14F-4D97-AF65-F5344CB8AC3E}">
        <p14:creationId xmlns:p14="http://schemas.microsoft.com/office/powerpoint/2010/main" val="1013523949"/>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endParaRPr lang="en-US" dirty="0"/>
          </a:p>
        </p:txBody>
      </p:sp>
      <p:sp>
        <p:nvSpPr>
          <p:cNvPr id="192516" name="Rectangle 4"/>
          <p:cNvSpPr>
            <a:spLocks noGrp="1" noChangeArrowheads="1"/>
          </p:cNvSpPr>
          <p:nvPr>
            <p:ph type="title"/>
          </p:nvPr>
        </p:nvSpPr>
        <p:spPr>
          <a:xfrm>
            <a:off x="685800" y="228600"/>
            <a:ext cx="8153400" cy="1127125"/>
          </a:xfrm>
        </p:spPr>
        <p:txBody>
          <a:bodyPr>
            <a:noAutofit/>
          </a:bodyPr>
          <a:lstStyle/>
          <a:p>
            <a:r>
              <a:rPr lang="en-US" sz="3600" dirty="0">
                <a:solidFill>
                  <a:schemeClr val="tx2"/>
                </a:solidFill>
              </a:rPr>
              <a:t>Interpretation of Serologic </a:t>
            </a:r>
            <a:r>
              <a:rPr lang="en-US" sz="3600" dirty="0" smtClean="0">
                <a:solidFill>
                  <a:schemeClr val="tx2"/>
                </a:solidFill>
              </a:rPr>
              <a:t>Test Results </a:t>
            </a:r>
            <a:r>
              <a:rPr lang="en-US" sz="3600" dirty="0">
                <a:solidFill>
                  <a:schemeClr val="tx2"/>
                </a:solidFill>
              </a:rPr>
              <a:t>for Syphilis</a:t>
            </a:r>
          </a:p>
        </p:txBody>
      </p:sp>
      <p:graphicFrame>
        <p:nvGraphicFramePr>
          <p:cNvPr id="192709" name="Group 197"/>
          <p:cNvGraphicFramePr>
            <a:graphicFrameLocks noGrp="1"/>
          </p:cNvGraphicFramePr>
          <p:nvPr>
            <p:ph type="tbl" idx="1"/>
            <p:extLst>
              <p:ext uri="{D42A27DB-BD31-4B8C-83A1-F6EECF244321}">
                <p14:modId xmlns:p14="http://schemas.microsoft.com/office/powerpoint/2010/main" val="2343612497"/>
              </p:ext>
            </p:extLst>
          </p:nvPr>
        </p:nvGraphicFramePr>
        <p:xfrm>
          <a:off x="761999" y="1447800"/>
          <a:ext cx="7924801" cy="4443286"/>
        </p:xfrm>
        <a:graphic>
          <a:graphicData uri="http://schemas.openxmlformats.org/drawingml/2006/table">
            <a:tbl>
              <a:tblPr/>
              <a:tblGrid>
                <a:gridCol w="2458497"/>
                <a:gridCol w="2172120"/>
                <a:gridCol w="3294184"/>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Non-specific test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(e.g. RPR,VDRL)</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Specific Test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(e.g. FTA-ABS, ELISA)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Possible Diagnosis</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Reactive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Reactive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Syphilis (old or new)</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Tahoma" pitchFamily="34" charset="0"/>
                        </a:rPr>
                        <a:t>Other </a:t>
                      </a:r>
                      <a:r>
                        <a:rPr kumimoji="0" lang="en-US" sz="1400" b="0" i="0" u="none" strike="noStrike" cap="none" normalizeH="0" baseline="0" dirty="0" err="1" smtClean="0">
                          <a:ln>
                            <a:noFill/>
                          </a:ln>
                          <a:solidFill>
                            <a:schemeClr val="tx1"/>
                          </a:solidFill>
                          <a:effectLst/>
                          <a:latin typeface="Tahoma" pitchFamily="34" charset="0"/>
                        </a:rPr>
                        <a:t>treponemal</a:t>
                      </a:r>
                      <a:r>
                        <a:rPr kumimoji="0" lang="en-US" sz="1400" b="0" i="0" u="none" strike="noStrike" cap="none" normalizeH="0" baseline="0" dirty="0" smtClean="0">
                          <a:ln>
                            <a:noFill/>
                          </a:ln>
                          <a:solidFill>
                            <a:schemeClr val="tx1"/>
                          </a:solidFill>
                          <a:effectLst/>
                          <a:latin typeface="Tahoma" pitchFamily="34" charset="0"/>
                        </a:rPr>
                        <a:t> infection (rare in US)</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Reactive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Non-reactive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False positive RPR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False negative specific test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Non-reactive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Reactive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Treated syphilis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Early primary syphilis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Very late untreated syphilis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err="1" smtClean="0">
                          <a:ln>
                            <a:noFill/>
                          </a:ln>
                          <a:solidFill>
                            <a:schemeClr val="tx1"/>
                          </a:solidFill>
                          <a:effectLst/>
                          <a:latin typeface="Tahoma" pitchFamily="34" charset="0"/>
                        </a:rPr>
                        <a:t>Prozone</a:t>
                      </a:r>
                      <a:r>
                        <a:rPr kumimoji="0" lang="en-US" sz="1800" b="0" i="0" u="none" strike="noStrike" cap="none" normalizeH="0" baseline="0" dirty="0" smtClean="0">
                          <a:ln>
                            <a:noFill/>
                          </a:ln>
                          <a:solidFill>
                            <a:schemeClr val="tx1"/>
                          </a:solidFill>
                          <a:effectLst/>
                          <a:latin typeface="Tahoma" pitchFamily="34" charset="0"/>
                        </a:rPr>
                        <a:t> reaction</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Non-reactive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Non-reactive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No syphilis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rPr>
                        <a:t>Incubating syphilis</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385704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3176588" y="866775"/>
            <a:ext cx="776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b="1" smtClean="0">
                <a:solidFill>
                  <a:srgbClr val="FFFFFF"/>
                </a:solidFill>
                <a:latin typeface="Arial" charset="0"/>
              </a:rPr>
              <a:t>EIA</a:t>
            </a:r>
          </a:p>
        </p:txBody>
      </p:sp>
      <p:sp>
        <p:nvSpPr>
          <p:cNvPr id="413699" name="Line 3"/>
          <p:cNvSpPr>
            <a:spLocks noChangeShapeType="1"/>
          </p:cNvSpPr>
          <p:nvPr/>
        </p:nvSpPr>
        <p:spPr bwMode="auto">
          <a:xfrm flipH="1">
            <a:off x="3014663" y="1371600"/>
            <a:ext cx="533400" cy="6096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00" name="Line 4"/>
          <p:cNvSpPr>
            <a:spLocks noChangeShapeType="1"/>
          </p:cNvSpPr>
          <p:nvPr/>
        </p:nvSpPr>
        <p:spPr bwMode="auto">
          <a:xfrm>
            <a:off x="3538538" y="1371600"/>
            <a:ext cx="652462" cy="581025"/>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01" name="Text Box 5"/>
          <p:cNvSpPr txBox="1">
            <a:spLocks noChangeArrowheads="1"/>
          </p:cNvSpPr>
          <p:nvPr/>
        </p:nvSpPr>
        <p:spPr bwMode="auto">
          <a:xfrm>
            <a:off x="2289175" y="1889125"/>
            <a:ext cx="935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smtClean="0">
                <a:solidFill>
                  <a:srgbClr val="FFFFFF"/>
                </a:solidFill>
                <a:latin typeface="Arial" charset="0"/>
              </a:rPr>
              <a:t>6%</a:t>
            </a:r>
            <a:br>
              <a:rPr lang="en-US" sz="2400" b="1" smtClean="0">
                <a:solidFill>
                  <a:srgbClr val="FFFFFF"/>
                </a:solidFill>
                <a:latin typeface="Arial" charset="0"/>
              </a:rPr>
            </a:br>
            <a:r>
              <a:rPr lang="en-US" sz="1600" b="1" smtClean="0">
                <a:solidFill>
                  <a:srgbClr val="FFFFFF"/>
                </a:solidFill>
                <a:latin typeface="Arial" charset="0"/>
              </a:rPr>
              <a:t>n=6,587</a:t>
            </a:r>
          </a:p>
        </p:txBody>
      </p:sp>
      <p:sp>
        <p:nvSpPr>
          <p:cNvPr id="413702" name="Text Box 6"/>
          <p:cNvSpPr txBox="1">
            <a:spLocks noChangeArrowheads="1"/>
          </p:cNvSpPr>
          <p:nvPr/>
        </p:nvSpPr>
        <p:spPr bwMode="auto">
          <a:xfrm>
            <a:off x="3944938" y="1965325"/>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rPr>
              <a:t>94%</a:t>
            </a:r>
          </a:p>
        </p:txBody>
      </p:sp>
      <p:sp>
        <p:nvSpPr>
          <p:cNvPr id="413703" name="Rectangle 7"/>
          <p:cNvSpPr>
            <a:spLocks noGrp="1" noChangeArrowheads="1"/>
          </p:cNvSpPr>
          <p:nvPr>
            <p:ph type="body" idx="1"/>
          </p:nvPr>
        </p:nvSpPr>
        <p:spPr>
          <a:xfrm>
            <a:off x="5181600" y="1066800"/>
            <a:ext cx="3759200" cy="1371600"/>
          </a:xfrm>
          <a:noFill/>
        </p:spPr>
        <p:txBody>
          <a:bodyPr/>
          <a:lstStyle/>
          <a:p>
            <a:pPr indent="-227013">
              <a:lnSpc>
                <a:spcPct val="80000"/>
              </a:lnSpc>
              <a:buClr>
                <a:schemeClr val="accent1"/>
              </a:buClr>
            </a:pPr>
            <a:r>
              <a:rPr lang="en-US" sz="2400"/>
              <a:t>3 laboratories</a:t>
            </a:r>
          </a:p>
          <a:p>
            <a:pPr indent="-227013">
              <a:lnSpc>
                <a:spcPct val="80000"/>
              </a:lnSpc>
              <a:buClr>
                <a:schemeClr val="accent1"/>
              </a:buClr>
            </a:pPr>
            <a:r>
              <a:rPr lang="en-US" sz="2400"/>
              <a:t>116,822 specimens</a:t>
            </a:r>
          </a:p>
          <a:p>
            <a:pPr indent="-227013">
              <a:lnSpc>
                <a:spcPct val="80000"/>
              </a:lnSpc>
              <a:buClr>
                <a:schemeClr val="accent1"/>
              </a:buClr>
            </a:pPr>
            <a:r>
              <a:rPr lang="en-US" sz="2400"/>
              <a:t>3.1% EIA+ / RPR–</a:t>
            </a:r>
          </a:p>
        </p:txBody>
      </p:sp>
      <p:sp>
        <p:nvSpPr>
          <p:cNvPr id="413704" name="Rectangle 8"/>
          <p:cNvSpPr>
            <a:spLocks noChangeArrowheads="1"/>
          </p:cNvSpPr>
          <p:nvPr/>
        </p:nvSpPr>
        <p:spPr bwMode="auto">
          <a:xfrm>
            <a:off x="249238" y="0"/>
            <a:ext cx="8589962"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534" tIns="46767" rIns="93534" bIns="46767" anchor="ctr"/>
          <a:lstStyle/>
          <a:p>
            <a:pPr algn="ctr" eaLnBrk="0" fontAlgn="base" hangingPunct="0">
              <a:spcBef>
                <a:spcPct val="0"/>
              </a:spcBef>
              <a:spcAft>
                <a:spcPct val="0"/>
              </a:spcAft>
            </a:pPr>
            <a:r>
              <a:rPr lang="en-US" sz="4000" b="1" dirty="0" smtClean="0">
                <a:solidFill>
                  <a:srgbClr val="FFFF66"/>
                </a:solidFill>
              </a:rPr>
              <a:t>EIA Testing in New York</a:t>
            </a:r>
          </a:p>
        </p:txBody>
      </p:sp>
      <p:sp>
        <p:nvSpPr>
          <p:cNvPr id="413705" name="Oval 9"/>
          <p:cNvSpPr>
            <a:spLocks noChangeArrowheads="1"/>
          </p:cNvSpPr>
          <p:nvPr/>
        </p:nvSpPr>
        <p:spPr bwMode="auto">
          <a:xfrm>
            <a:off x="5791200" y="57150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sz="2800" smtClean="0">
              <a:solidFill>
                <a:srgbClr val="FFFFFF"/>
              </a:solidFill>
            </a:endParaRPr>
          </a:p>
        </p:txBody>
      </p:sp>
      <p:sp>
        <p:nvSpPr>
          <p:cNvPr id="413706" name="Oval 10"/>
          <p:cNvSpPr>
            <a:spLocks noChangeArrowheads="1"/>
          </p:cNvSpPr>
          <p:nvPr/>
        </p:nvSpPr>
        <p:spPr bwMode="auto">
          <a:xfrm>
            <a:off x="7239000" y="58674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sz="2800" smtClean="0">
              <a:solidFill>
                <a:srgbClr val="FFFFFF"/>
              </a:solidFill>
            </a:endParaRPr>
          </a:p>
        </p:txBody>
      </p:sp>
      <p:sp>
        <p:nvSpPr>
          <p:cNvPr id="413707" name="Text Box 11"/>
          <p:cNvSpPr txBox="1">
            <a:spLocks noChangeArrowheads="1"/>
          </p:cNvSpPr>
          <p:nvPr/>
        </p:nvSpPr>
        <p:spPr bwMode="auto">
          <a:xfrm>
            <a:off x="2381250" y="3032125"/>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rPr>
              <a:t>RPR</a:t>
            </a:r>
          </a:p>
        </p:txBody>
      </p:sp>
      <p:sp>
        <p:nvSpPr>
          <p:cNvPr id="413708" name="Line 12"/>
          <p:cNvSpPr>
            <a:spLocks noChangeShapeType="1"/>
          </p:cNvSpPr>
          <p:nvPr/>
        </p:nvSpPr>
        <p:spPr bwMode="auto">
          <a:xfrm>
            <a:off x="2774950" y="2590800"/>
            <a:ext cx="0" cy="457200"/>
          </a:xfrm>
          <a:prstGeom prst="line">
            <a:avLst/>
          </a:prstGeom>
          <a:noFill/>
          <a:ln w="889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grpSp>
        <p:nvGrpSpPr>
          <p:cNvPr id="413709" name="Group 13"/>
          <p:cNvGrpSpPr>
            <a:grpSpLocks/>
          </p:cNvGrpSpPr>
          <p:nvPr/>
        </p:nvGrpSpPr>
        <p:grpSpPr bwMode="auto">
          <a:xfrm>
            <a:off x="2774950" y="3352800"/>
            <a:ext cx="1096963" cy="1041400"/>
            <a:chOff x="1748" y="2112"/>
            <a:chExt cx="691" cy="656"/>
          </a:xfrm>
        </p:grpSpPr>
        <p:sp>
          <p:nvSpPr>
            <p:cNvPr id="413710" name="Line 14"/>
            <p:cNvSpPr>
              <a:spLocks noChangeShapeType="1"/>
            </p:cNvSpPr>
            <p:nvPr/>
          </p:nvSpPr>
          <p:spPr bwMode="auto">
            <a:xfrm>
              <a:off x="1748" y="2160"/>
              <a:ext cx="198" cy="19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11" name="Oval 15"/>
            <p:cNvSpPr>
              <a:spLocks noChangeArrowheads="1"/>
            </p:cNvSpPr>
            <p:nvPr/>
          </p:nvSpPr>
          <p:spPr bwMode="auto">
            <a:xfrm>
              <a:off x="1921" y="2112"/>
              <a:ext cx="198" cy="1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6000" smtClean="0">
                  <a:solidFill>
                    <a:srgbClr val="FFFFFF"/>
                  </a:solidFill>
                  <a:latin typeface="Garamond" pitchFamily="18" charset="0"/>
                </a:rPr>
                <a:t>-</a:t>
              </a:r>
            </a:p>
          </p:txBody>
        </p:sp>
        <p:sp>
          <p:nvSpPr>
            <p:cNvPr id="413712" name="Text Box 16"/>
            <p:cNvSpPr txBox="1">
              <a:spLocks noChangeArrowheads="1"/>
            </p:cNvSpPr>
            <p:nvPr/>
          </p:nvSpPr>
          <p:spPr bwMode="auto">
            <a:xfrm>
              <a:off x="1886" y="2326"/>
              <a:ext cx="55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smtClean="0">
                  <a:solidFill>
                    <a:srgbClr val="FFFFFF"/>
                  </a:solidFill>
                  <a:latin typeface="Arial" charset="0"/>
                </a:rPr>
                <a:t>56%</a:t>
              </a:r>
              <a:r>
                <a:rPr lang="en-US" sz="2400" b="1" smtClean="0">
                  <a:solidFill>
                    <a:srgbClr val="FFFFFF"/>
                  </a:solidFill>
                  <a:latin typeface="Garamond" pitchFamily="18" charset="0"/>
                </a:rPr>
                <a:t/>
              </a:r>
              <a:br>
                <a:rPr lang="en-US" sz="2400" b="1" smtClean="0">
                  <a:solidFill>
                    <a:srgbClr val="FFFFFF"/>
                  </a:solidFill>
                  <a:latin typeface="Garamond" pitchFamily="18" charset="0"/>
                </a:rPr>
              </a:br>
              <a:r>
                <a:rPr lang="en-US" sz="1600" b="1" smtClean="0">
                  <a:solidFill>
                    <a:srgbClr val="FFFFFF"/>
                  </a:solidFill>
                  <a:latin typeface="Arial" charset="0"/>
                </a:rPr>
                <a:t>n=3664</a:t>
              </a:r>
            </a:p>
          </p:txBody>
        </p:sp>
      </p:grpSp>
      <p:grpSp>
        <p:nvGrpSpPr>
          <p:cNvPr id="413713" name="Group 17"/>
          <p:cNvGrpSpPr>
            <a:grpSpLocks/>
          </p:cNvGrpSpPr>
          <p:nvPr/>
        </p:nvGrpSpPr>
        <p:grpSpPr bwMode="auto">
          <a:xfrm>
            <a:off x="1760538" y="3267075"/>
            <a:ext cx="1014412" cy="1114425"/>
            <a:chOff x="1109" y="2058"/>
            <a:chExt cx="639" cy="702"/>
          </a:xfrm>
        </p:grpSpPr>
        <p:sp>
          <p:nvSpPr>
            <p:cNvPr id="413714" name="Line 18"/>
            <p:cNvSpPr>
              <a:spLocks noChangeShapeType="1"/>
            </p:cNvSpPr>
            <p:nvPr/>
          </p:nvSpPr>
          <p:spPr bwMode="auto">
            <a:xfrm flipH="1">
              <a:off x="1574" y="2160"/>
              <a:ext cx="174" cy="19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15" name="Text Box 19"/>
            <p:cNvSpPr txBox="1">
              <a:spLocks noChangeArrowheads="1"/>
            </p:cNvSpPr>
            <p:nvPr/>
          </p:nvSpPr>
          <p:spPr bwMode="auto">
            <a:xfrm>
              <a:off x="1109" y="2318"/>
              <a:ext cx="55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smtClean="0">
                  <a:solidFill>
                    <a:srgbClr val="FFFFFF"/>
                  </a:solidFill>
                  <a:latin typeface="Arial" charset="0"/>
                </a:rPr>
                <a:t>44%</a:t>
              </a:r>
              <a:endParaRPr lang="en-US" sz="1600" b="1" smtClean="0">
                <a:solidFill>
                  <a:srgbClr val="FFFFFF"/>
                </a:solidFill>
                <a:latin typeface="Arial" charset="0"/>
              </a:endParaRPr>
            </a:p>
            <a:p>
              <a:pPr algn="ctr" eaLnBrk="0" fontAlgn="base" hangingPunct="0">
                <a:spcBef>
                  <a:spcPct val="0"/>
                </a:spcBef>
                <a:spcAft>
                  <a:spcPct val="0"/>
                </a:spcAft>
              </a:pPr>
              <a:r>
                <a:rPr lang="en-US" sz="1600" b="1" smtClean="0">
                  <a:solidFill>
                    <a:srgbClr val="FFFFFF"/>
                  </a:solidFill>
                  <a:latin typeface="Arial" charset="0"/>
                </a:rPr>
                <a:t>n=2884</a:t>
              </a:r>
            </a:p>
          </p:txBody>
        </p:sp>
        <p:sp>
          <p:nvSpPr>
            <p:cNvPr id="413716" name="Rectangle 20"/>
            <p:cNvSpPr>
              <a:spLocks noChangeArrowheads="1"/>
            </p:cNvSpPr>
            <p:nvPr/>
          </p:nvSpPr>
          <p:spPr bwMode="auto">
            <a:xfrm>
              <a:off x="1276" y="2058"/>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50000"/>
                </a:spcBef>
                <a:spcAft>
                  <a:spcPct val="0"/>
                </a:spcAft>
              </a:pPr>
              <a:r>
                <a:rPr lang="en-US" sz="3200" smtClean="0">
                  <a:solidFill>
                    <a:srgbClr val="FFFFFF"/>
                  </a:solidFill>
                  <a:latin typeface="Book Antiqua" pitchFamily="18" charset="0"/>
                </a:rPr>
                <a:t>+</a:t>
              </a:r>
            </a:p>
          </p:txBody>
        </p:sp>
      </p:grpSp>
      <p:sp>
        <p:nvSpPr>
          <p:cNvPr id="413717" name="Rectangle 21"/>
          <p:cNvSpPr>
            <a:spLocks noChangeArrowheads="1"/>
          </p:cNvSpPr>
          <p:nvPr/>
        </p:nvSpPr>
        <p:spPr bwMode="auto">
          <a:xfrm>
            <a:off x="2846388" y="1143000"/>
            <a:ext cx="4302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50000"/>
              </a:spcBef>
              <a:spcAft>
                <a:spcPct val="0"/>
              </a:spcAft>
            </a:pPr>
            <a:r>
              <a:rPr lang="en-US" sz="3200" smtClean="0">
                <a:solidFill>
                  <a:srgbClr val="FFFFFF"/>
                </a:solidFill>
                <a:latin typeface="Book Antiqua" pitchFamily="18" charset="0"/>
              </a:rPr>
              <a:t>+</a:t>
            </a:r>
          </a:p>
        </p:txBody>
      </p:sp>
      <p:sp>
        <p:nvSpPr>
          <p:cNvPr id="413718" name="Oval 22"/>
          <p:cNvSpPr>
            <a:spLocks noChangeArrowheads="1"/>
          </p:cNvSpPr>
          <p:nvPr/>
        </p:nvSpPr>
        <p:spPr bwMode="auto">
          <a:xfrm>
            <a:off x="3886200" y="1219200"/>
            <a:ext cx="3048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6000" smtClean="0">
                <a:solidFill>
                  <a:srgbClr val="FFFFFF"/>
                </a:solidFill>
                <a:latin typeface="Garamond" pitchFamily="18" charset="0"/>
              </a:rPr>
              <a:t>-</a:t>
            </a:r>
          </a:p>
        </p:txBody>
      </p:sp>
      <p:sp>
        <p:nvSpPr>
          <p:cNvPr id="413719" name="Text Box 23"/>
          <p:cNvSpPr txBox="1">
            <a:spLocks noChangeArrowheads="1"/>
          </p:cNvSpPr>
          <p:nvPr/>
        </p:nvSpPr>
        <p:spPr bwMode="auto">
          <a:xfrm>
            <a:off x="5029200" y="6505575"/>
            <a:ext cx="325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50000"/>
              </a:spcBef>
              <a:spcAft>
                <a:spcPct val="0"/>
              </a:spcAft>
            </a:pPr>
            <a:r>
              <a:rPr lang="en-US" i="1" smtClean="0">
                <a:solidFill>
                  <a:srgbClr val="FFFFFF"/>
                </a:solidFill>
              </a:rPr>
              <a:t>Adapted from Selvam, CDC 2008</a:t>
            </a:r>
          </a:p>
        </p:txBody>
      </p:sp>
      <p:grpSp>
        <p:nvGrpSpPr>
          <p:cNvPr id="413720" name="Group 24"/>
          <p:cNvGrpSpPr>
            <a:grpSpLocks/>
          </p:cNvGrpSpPr>
          <p:nvPr/>
        </p:nvGrpSpPr>
        <p:grpSpPr bwMode="auto">
          <a:xfrm>
            <a:off x="962025" y="4471988"/>
            <a:ext cx="1828800" cy="1889125"/>
            <a:chOff x="606" y="2817"/>
            <a:chExt cx="1152" cy="1190"/>
          </a:xfrm>
        </p:grpSpPr>
        <p:sp>
          <p:nvSpPr>
            <p:cNvPr id="413721" name="Text Box 25"/>
            <p:cNvSpPr txBox="1">
              <a:spLocks noChangeArrowheads="1"/>
            </p:cNvSpPr>
            <p:nvPr/>
          </p:nvSpPr>
          <p:spPr bwMode="auto">
            <a:xfrm>
              <a:off x="606" y="3141"/>
              <a:ext cx="1152" cy="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35038">
                <a:defRPr sz="2400">
                  <a:solidFill>
                    <a:schemeClr val="tx1"/>
                  </a:solidFill>
                  <a:latin typeface="Times New Roman" pitchFamily="18" charset="0"/>
                </a:defRPr>
              </a:lvl1pPr>
              <a:lvl2pPr defTabSz="935038">
                <a:defRPr sz="2400">
                  <a:solidFill>
                    <a:schemeClr val="tx1"/>
                  </a:solidFill>
                  <a:latin typeface="Times New Roman" pitchFamily="18" charset="0"/>
                </a:defRPr>
              </a:lvl2pPr>
              <a:lvl3pPr defTabSz="935038">
                <a:defRPr sz="2400">
                  <a:solidFill>
                    <a:schemeClr val="tx1"/>
                  </a:solidFill>
                  <a:latin typeface="Times New Roman" pitchFamily="18" charset="0"/>
                </a:defRPr>
              </a:lvl3pPr>
              <a:lvl4pPr defTabSz="935038">
                <a:defRPr sz="2400">
                  <a:solidFill>
                    <a:schemeClr val="tx1"/>
                  </a:solidFill>
                  <a:latin typeface="Times New Roman" pitchFamily="18" charset="0"/>
                </a:defRPr>
              </a:lvl4pPr>
              <a:lvl5pPr defTabSz="935038">
                <a:defRPr sz="2400">
                  <a:solidFill>
                    <a:schemeClr val="tx1"/>
                  </a:solidFill>
                  <a:latin typeface="Times New Roman" pitchFamily="18" charset="0"/>
                </a:defRPr>
              </a:lvl5pPr>
              <a:lvl6pPr defTabSz="935038" eaLnBrk="0" fontAlgn="base" hangingPunct="0">
                <a:spcBef>
                  <a:spcPct val="0"/>
                </a:spcBef>
                <a:spcAft>
                  <a:spcPct val="0"/>
                </a:spcAft>
                <a:defRPr sz="2400">
                  <a:solidFill>
                    <a:schemeClr val="tx1"/>
                  </a:solidFill>
                  <a:latin typeface="Times New Roman" pitchFamily="18" charset="0"/>
                </a:defRPr>
              </a:lvl6pPr>
              <a:lvl7pPr defTabSz="935038" eaLnBrk="0" fontAlgn="base" hangingPunct="0">
                <a:spcBef>
                  <a:spcPct val="0"/>
                </a:spcBef>
                <a:spcAft>
                  <a:spcPct val="0"/>
                </a:spcAft>
                <a:defRPr sz="2400">
                  <a:solidFill>
                    <a:schemeClr val="tx1"/>
                  </a:solidFill>
                  <a:latin typeface="Times New Roman" pitchFamily="18" charset="0"/>
                </a:defRPr>
              </a:lvl7pPr>
              <a:lvl8pPr defTabSz="935038" eaLnBrk="0" fontAlgn="base" hangingPunct="0">
                <a:spcBef>
                  <a:spcPct val="0"/>
                </a:spcBef>
                <a:spcAft>
                  <a:spcPct val="0"/>
                </a:spcAft>
                <a:defRPr sz="2400">
                  <a:solidFill>
                    <a:schemeClr val="tx1"/>
                  </a:solidFill>
                  <a:latin typeface="Times New Roman" pitchFamily="18" charset="0"/>
                </a:defRPr>
              </a:lvl8pPr>
              <a:lvl9pPr defTabSz="935038"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2100" smtClean="0">
                  <a:solidFill>
                    <a:srgbClr val="FFFFFF"/>
                  </a:solidFill>
                  <a:latin typeface="Arial" charset="0"/>
                </a:rPr>
                <a:t>Managed like prior RPR screening algorithm</a:t>
              </a:r>
            </a:p>
          </p:txBody>
        </p:sp>
        <p:sp>
          <p:nvSpPr>
            <p:cNvPr id="413722" name="Line 26"/>
            <p:cNvSpPr>
              <a:spLocks noChangeShapeType="1"/>
            </p:cNvSpPr>
            <p:nvPr/>
          </p:nvSpPr>
          <p:spPr bwMode="auto">
            <a:xfrm>
              <a:off x="1233" y="2817"/>
              <a:ext cx="0" cy="288"/>
            </a:xfrm>
            <a:prstGeom prst="line">
              <a:avLst/>
            </a:prstGeom>
            <a:noFill/>
            <a:ln w="889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grpSp>
      <p:grpSp>
        <p:nvGrpSpPr>
          <p:cNvPr id="413723" name="Group 27"/>
          <p:cNvGrpSpPr>
            <a:grpSpLocks/>
          </p:cNvGrpSpPr>
          <p:nvPr/>
        </p:nvGrpSpPr>
        <p:grpSpPr bwMode="auto">
          <a:xfrm>
            <a:off x="3559175" y="5357813"/>
            <a:ext cx="1719263" cy="1493837"/>
            <a:chOff x="2242" y="3375"/>
            <a:chExt cx="1083" cy="941"/>
          </a:xfrm>
        </p:grpSpPr>
        <p:sp>
          <p:nvSpPr>
            <p:cNvPr id="413724" name="Line 28"/>
            <p:cNvSpPr>
              <a:spLocks noChangeShapeType="1"/>
            </p:cNvSpPr>
            <p:nvPr/>
          </p:nvSpPr>
          <p:spPr bwMode="auto">
            <a:xfrm>
              <a:off x="2242" y="3471"/>
              <a:ext cx="432" cy="38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25" name="Oval 29"/>
            <p:cNvSpPr>
              <a:spLocks noChangeArrowheads="1"/>
            </p:cNvSpPr>
            <p:nvPr/>
          </p:nvSpPr>
          <p:spPr bwMode="auto">
            <a:xfrm>
              <a:off x="2640" y="3375"/>
              <a:ext cx="192" cy="1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5400" smtClean="0">
                  <a:solidFill>
                    <a:srgbClr val="FFFFFF"/>
                  </a:solidFill>
                  <a:latin typeface="Garamond" pitchFamily="18" charset="0"/>
                </a:rPr>
                <a:t>-</a:t>
              </a:r>
            </a:p>
          </p:txBody>
        </p:sp>
        <p:sp>
          <p:nvSpPr>
            <p:cNvPr id="413726" name="Text Box 30"/>
            <p:cNvSpPr txBox="1">
              <a:spLocks noChangeArrowheads="1"/>
            </p:cNvSpPr>
            <p:nvPr/>
          </p:nvSpPr>
          <p:spPr bwMode="auto">
            <a:xfrm>
              <a:off x="2546" y="3847"/>
              <a:ext cx="5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rPr>
                <a:t>17%</a:t>
              </a:r>
            </a:p>
          </p:txBody>
        </p:sp>
        <p:sp>
          <p:nvSpPr>
            <p:cNvPr id="413727" name="Text Box 31"/>
            <p:cNvSpPr txBox="1">
              <a:spLocks noChangeArrowheads="1"/>
            </p:cNvSpPr>
            <p:nvPr/>
          </p:nvSpPr>
          <p:spPr bwMode="auto">
            <a:xfrm>
              <a:off x="2530" y="4085"/>
              <a:ext cx="7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35038">
                <a:defRPr sz="2400">
                  <a:solidFill>
                    <a:schemeClr val="tx1"/>
                  </a:solidFill>
                  <a:latin typeface="Times New Roman" pitchFamily="18" charset="0"/>
                </a:defRPr>
              </a:lvl1pPr>
              <a:lvl2pPr defTabSz="935038">
                <a:defRPr sz="2400">
                  <a:solidFill>
                    <a:schemeClr val="tx1"/>
                  </a:solidFill>
                  <a:latin typeface="Times New Roman" pitchFamily="18" charset="0"/>
                </a:defRPr>
              </a:lvl2pPr>
              <a:lvl3pPr defTabSz="935038">
                <a:defRPr sz="2400">
                  <a:solidFill>
                    <a:schemeClr val="tx1"/>
                  </a:solidFill>
                  <a:latin typeface="Times New Roman" pitchFamily="18" charset="0"/>
                </a:defRPr>
              </a:lvl3pPr>
              <a:lvl4pPr defTabSz="935038">
                <a:defRPr sz="2400">
                  <a:solidFill>
                    <a:schemeClr val="tx1"/>
                  </a:solidFill>
                  <a:latin typeface="Times New Roman" pitchFamily="18" charset="0"/>
                </a:defRPr>
              </a:lvl4pPr>
              <a:lvl5pPr defTabSz="935038">
                <a:defRPr sz="2400">
                  <a:solidFill>
                    <a:schemeClr val="tx1"/>
                  </a:solidFill>
                  <a:latin typeface="Times New Roman" pitchFamily="18" charset="0"/>
                </a:defRPr>
              </a:lvl5pPr>
              <a:lvl6pPr defTabSz="935038" eaLnBrk="0" fontAlgn="base" hangingPunct="0">
                <a:spcBef>
                  <a:spcPct val="0"/>
                </a:spcBef>
                <a:spcAft>
                  <a:spcPct val="0"/>
                </a:spcAft>
                <a:defRPr sz="2400">
                  <a:solidFill>
                    <a:schemeClr val="tx1"/>
                  </a:solidFill>
                  <a:latin typeface="Times New Roman" pitchFamily="18" charset="0"/>
                </a:defRPr>
              </a:lvl6pPr>
              <a:lvl7pPr defTabSz="935038" eaLnBrk="0" fontAlgn="base" hangingPunct="0">
                <a:spcBef>
                  <a:spcPct val="0"/>
                </a:spcBef>
                <a:spcAft>
                  <a:spcPct val="0"/>
                </a:spcAft>
                <a:defRPr sz="2400">
                  <a:solidFill>
                    <a:schemeClr val="tx1"/>
                  </a:solidFill>
                  <a:latin typeface="Times New Roman" pitchFamily="18" charset="0"/>
                </a:defRPr>
              </a:lvl7pPr>
              <a:lvl8pPr defTabSz="935038" eaLnBrk="0" fontAlgn="base" hangingPunct="0">
                <a:spcBef>
                  <a:spcPct val="0"/>
                </a:spcBef>
                <a:spcAft>
                  <a:spcPct val="0"/>
                </a:spcAft>
                <a:defRPr sz="2400">
                  <a:solidFill>
                    <a:schemeClr val="tx1"/>
                  </a:solidFill>
                  <a:latin typeface="Times New Roman" pitchFamily="18" charset="0"/>
                </a:defRPr>
              </a:lvl8pPr>
              <a:lvl9pPr defTabSz="935038"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800" smtClean="0">
                  <a:solidFill>
                    <a:srgbClr val="FFFFFF"/>
                  </a:solidFill>
                  <a:latin typeface="Arial" charset="0"/>
                </a:rPr>
                <a:t>n=433</a:t>
              </a:r>
            </a:p>
          </p:txBody>
        </p:sp>
      </p:grpSp>
      <p:grpSp>
        <p:nvGrpSpPr>
          <p:cNvPr id="413728" name="Group 32"/>
          <p:cNvGrpSpPr>
            <a:grpSpLocks/>
          </p:cNvGrpSpPr>
          <p:nvPr/>
        </p:nvGrpSpPr>
        <p:grpSpPr bwMode="auto">
          <a:xfrm>
            <a:off x="2438400" y="5235575"/>
            <a:ext cx="1320800" cy="1622425"/>
            <a:chOff x="1536" y="3298"/>
            <a:chExt cx="832" cy="1022"/>
          </a:xfrm>
        </p:grpSpPr>
        <p:sp>
          <p:nvSpPr>
            <p:cNvPr id="413729" name="Line 33"/>
            <p:cNvSpPr>
              <a:spLocks noChangeShapeType="1"/>
            </p:cNvSpPr>
            <p:nvPr/>
          </p:nvSpPr>
          <p:spPr bwMode="auto">
            <a:xfrm flipH="1">
              <a:off x="1858" y="3471"/>
              <a:ext cx="384" cy="38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30" name="Text Box 34"/>
            <p:cNvSpPr txBox="1">
              <a:spLocks noChangeArrowheads="1"/>
            </p:cNvSpPr>
            <p:nvPr/>
          </p:nvSpPr>
          <p:spPr bwMode="auto">
            <a:xfrm>
              <a:off x="1618" y="3845"/>
              <a:ext cx="5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rPr>
                <a:t>83%</a:t>
              </a:r>
            </a:p>
          </p:txBody>
        </p:sp>
        <p:sp>
          <p:nvSpPr>
            <p:cNvPr id="413731" name="Text Box 35"/>
            <p:cNvSpPr txBox="1">
              <a:spLocks noChangeArrowheads="1"/>
            </p:cNvSpPr>
            <p:nvPr/>
          </p:nvSpPr>
          <p:spPr bwMode="auto">
            <a:xfrm>
              <a:off x="1536" y="4089"/>
              <a:ext cx="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35038">
                <a:defRPr sz="2400">
                  <a:solidFill>
                    <a:schemeClr val="tx1"/>
                  </a:solidFill>
                  <a:latin typeface="Times New Roman" pitchFamily="18" charset="0"/>
                </a:defRPr>
              </a:lvl1pPr>
              <a:lvl2pPr defTabSz="935038">
                <a:defRPr sz="2400">
                  <a:solidFill>
                    <a:schemeClr val="tx1"/>
                  </a:solidFill>
                  <a:latin typeface="Times New Roman" pitchFamily="18" charset="0"/>
                </a:defRPr>
              </a:lvl2pPr>
              <a:lvl3pPr defTabSz="935038">
                <a:defRPr sz="2400">
                  <a:solidFill>
                    <a:schemeClr val="tx1"/>
                  </a:solidFill>
                  <a:latin typeface="Times New Roman" pitchFamily="18" charset="0"/>
                </a:defRPr>
              </a:lvl3pPr>
              <a:lvl4pPr defTabSz="935038">
                <a:defRPr sz="2400">
                  <a:solidFill>
                    <a:schemeClr val="tx1"/>
                  </a:solidFill>
                  <a:latin typeface="Times New Roman" pitchFamily="18" charset="0"/>
                </a:defRPr>
              </a:lvl4pPr>
              <a:lvl5pPr defTabSz="935038">
                <a:defRPr sz="2400">
                  <a:solidFill>
                    <a:schemeClr val="tx1"/>
                  </a:solidFill>
                  <a:latin typeface="Times New Roman" pitchFamily="18" charset="0"/>
                </a:defRPr>
              </a:lvl5pPr>
              <a:lvl6pPr defTabSz="935038" eaLnBrk="0" fontAlgn="base" hangingPunct="0">
                <a:spcBef>
                  <a:spcPct val="0"/>
                </a:spcBef>
                <a:spcAft>
                  <a:spcPct val="0"/>
                </a:spcAft>
                <a:defRPr sz="2400">
                  <a:solidFill>
                    <a:schemeClr val="tx1"/>
                  </a:solidFill>
                  <a:latin typeface="Times New Roman" pitchFamily="18" charset="0"/>
                </a:defRPr>
              </a:lvl6pPr>
              <a:lvl7pPr defTabSz="935038" eaLnBrk="0" fontAlgn="base" hangingPunct="0">
                <a:spcBef>
                  <a:spcPct val="0"/>
                </a:spcBef>
                <a:spcAft>
                  <a:spcPct val="0"/>
                </a:spcAft>
                <a:defRPr sz="2400">
                  <a:solidFill>
                    <a:schemeClr val="tx1"/>
                  </a:solidFill>
                  <a:latin typeface="Times New Roman" pitchFamily="18" charset="0"/>
                </a:defRPr>
              </a:lvl7pPr>
              <a:lvl8pPr defTabSz="935038" eaLnBrk="0" fontAlgn="base" hangingPunct="0">
                <a:spcBef>
                  <a:spcPct val="0"/>
                </a:spcBef>
                <a:spcAft>
                  <a:spcPct val="0"/>
                </a:spcAft>
                <a:defRPr sz="2400">
                  <a:solidFill>
                    <a:schemeClr val="tx1"/>
                  </a:solidFill>
                  <a:latin typeface="Times New Roman" pitchFamily="18" charset="0"/>
                </a:defRPr>
              </a:lvl8pPr>
              <a:lvl9pPr defTabSz="935038"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800" smtClean="0">
                  <a:solidFill>
                    <a:srgbClr val="FFFFFF"/>
                  </a:solidFill>
                  <a:latin typeface="Arial" charset="0"/>
                </a:rPr>
                <a:t>n=2079</a:t>
              </a:r>
            </a:p>
          </p:txBody>
        </p:sp>
        <p:sp>
          <p:nvSpPr>
            <p:cNvPr id="413732" name="Rectangle 36"/>
            <p:cNvSpPr>
              <a:spLocks noChangeArrowheads="1"/>
            </p:cNvSpPr>
            <p:nvPr/>
          </p:nvSpPr>
          <p:spPr bwMode="auto">
            <a:xfrm>
              <a:off x="1776" y="3298"/>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50000"/>
                </a:spcBef>
                <a:spcAft>
                  <a:spcPct val="0"/>
                </a:spcAft>
              </a:pPr>
              <a:r>
                <a:rPr lang="en-US" sz="3200" smtClean="0">
                  <a:solidFill>
                    <a:srgbClr val="FFFFFF"/>
                  </a:solidFill>
                  <a:latin typeface="Book Antiqua" pitchFamily="18" charset="0"/>
                </a:rPr>
                <a:t>+</a:t>
              </a:r>
            </a:p>
          </p:txBody>
        </p:sp>
      </p:grpSp>
      <p:grpSp>
        <p:nvGrpSpPr>
          <p:cNvPr id="413733" name="Group 37"/>
          <p:cNvGrpSpPr>
            <a:grpSpLocks/>
          </p:cNvGrpSpPr>
          <p:nvPr/>
        </p:nvGrpSpPr>
        <p:grpSpPr bwMode="auto">
          <a:xfrm>
            <a:off x="3048000" y="4443413"/>
            <a:ext cx="1027113" cy="992187"/>
            <a:chOff x="1920" y="2799"/>
            <a:chExt cx="647" cy="625"/>
          </a:xfrm>
        </p:grpSpPr>
        <p:sp>
          <p:nvSpPr>
            <p:cNvPr id="413734" name="Text Box 38"/>
            <p:cNvSpPr txBox="1">
              <a:spLocks noChangeArrowheads="1"/>
            </p:cNvSpPr>
            <p:nvPr/>
          </p:nvSpPr>
          <p:spPr bwMode="auto">
            <a:xfrm>
              <a:off x="1920" y="3029"/>
              <a:ext cx="6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rPr>
                <a:t>TPPA</a:t>
              </a:r>
            </a:p>
          </p:txBody>
        </p:sp>
        <p:sp>
          <p:nvSpPr>
            <p:cNvPr id="413735" name="Line 39"/>
            <p:cNvSpPr>
              <a:spLocks noChangeShapeType="1"/>
            </p:cNvSpPr>
            <p:nvPr/>
          </p:nvSpPr>
          <p:spPr bwMode="auto">
            <a:xfrm>
              <a:off x="2178" y="2799"/>
              <a:ext cx="0" cy="288"/>
            </a:xfrm>
            <a:prstGeom prst="line">
              <a:avLst/>
            </a:prstGeom>
            <a:noFill/>
            <a:ln w="889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36" name="Rectangle 40"/>
            <p:cNvSpPr>
              <a:spLocks noChangeArrowheads="1"/>
            </p:cNvSpPr>
            <p:nvPr/>
          </p:nvSpPr>
          <p:spPr bwMode="auto">
            <a:xfrm>
              <a:off x="1964" y="3212"/>
              <a:ext cx="6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FFFFFF"/>
                  </a:solidFill>
                  <a:latin typeface="Arial" charset="0"/>
                </a:rPr>
                <a:t>n=2512*</a:t>
              </a:r>
            </a:p>
          </p:txBody>
        </p:sp>
      </p:grpSp>
      <p:grpSp>
        <p:nvGrpSpPr>
          <p:cNvPr id="413737" name="Group 41"/>
          <p:cNvGrpSpPr>
            <a:grpSpLocks/>
          </p:cNvGrpSpPr>
          <p:nvPr/>
        </p:nvGrpSpPr>
        <p:grpSpPr bwMode="auto">
          <a:xfrm>
            <a:off x="3505200" y="2557463"/>
            <a:ext cx="5638800" cy="3690937"/>
            <a:chOff x="2208" y="1611"/>
            <a:chExt cx="3552" cy="2325"/>
          </a:xfrm>
        </p:grpSpPr>
        <p:sp>
          <p:nvSpPr>
            <p:cNvPr id="413738" name="Text Box 42"/>
            <p:cNvSpPr txBox="1">
              <a:spLocks noChangeArrowheads="1"/>
            </p:cNvSpPr>
            <p:nvPr/>
          </p:nvSpPr>
          <p:spPr bwMode="auto">
            <a:xfrm>
              <a:off x="3726" y="2874"/>
              <a:ext cx="18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35038">
                <a:defRPr sz="2400">
                  <a:solidFill>
                    <a:schemeClr val="tx1"/>
                  </a:solidFill>
                  <a:latin typeface="Times New Roman" pitchFamily="18" charset="0"/>
                </a:defRPr>
              </a:lvl1pPr>
              <a:lvl2pPr defTabSz="935038">
                <a:defRPr sz="2400">
                  <a:solidFill>
                    <a:schemeClr val="tx1"/>
                  </a:solidFill>
                  <a:latin typeface="Times New Roman" pitchFamily="18" charset="0"/>
                </a:defRPr>
              </a:lvl2pPr>
              <a:lvl3pPr defTabSz="935038">
                <a:defRPr sz="2400">
                  <a:solidFill>
                    <a:schemeClr val="tx1"/>
                  </a:solidFill>
                  <a:latin typeface="Times New Roman" pitchFamily="18" charset="0"/>
                </a:defRPr>
              </a:lvl3pPr>
              <a:lvl4pPr defTabSz="935038">
                <a:defRPr sz="2400">
                  <a:solidFill>
                    <a:schemeClr val="tx1"/>
                  </a:solidFill>
                  <a:latin typeface="Times New Roman" pitchFamily="18" charset="0"/>
                </a:defRPr>
              </a:lvl4pPr>
              <a:lvl5pPr defTabSz="935038">
                <a:defRPr sz="2400">
                  <a:solidFill>
                    <a:schemeClr val="tx1"/>
                  </a:solidFill>
                  <a:latin typeface="Times New Roman" pitchFamily="18" charset="0"/>
                </a:defRPr>
              </a:lvl5pPr>
              <a:lvl6pPr defTabSz="935038" eaLnBrk="0" fontAlgn="base" hangingPunct="0">
                <a:spcBef>
                  <a:spcPct val="0"/>
                </a:spcBef>
                <a:spcAft>
                  <a:spcPct val="0"/>
                </a:spcAft>
                <a:defRPr sz="2400">
                  <a:solidFill>
                    <a:schemeClr val="tx1"/>
                  </a:solidFill>
                  <a:latin typeface="Times New Roman" pitchFamily="18" charset="0"/>
                </a:defRPr>
              </a:lvl6pPr>
              <a:lvl7pPr defTabSz="935038" eaLnBrk="0" fontAlgn="base" hangingPunct="0">
                <a:spcBef>
                  <a:spcPct val="0"/>
                </a:spcBef>
                <a:spcAft>
                  <a:spcPct val="0"/>
                </a:spcAft>
                <a:defRPr sz="2400">
                  <a:solidFill>
                    <a:schemeClr val="tx1"/>
                  </a:solidFill>
                  <a:latin typeface="Times New Roman" pitchFamily="18" charset="0"/>
                </a:defRPr>
              </a:lvl7pPr>
              <a:lvl8pPr defTabSz="935038" eaLnBrk="0" fontAlgn="base" hangingPunct="0">
                <a:spcBef>
                  <a:spcPct val="0"/>
                </a:spcBef>
                <a:spcAft>
                  <a:spcPct val="0"/>
                </a:spcAft>
                <a:defRPr sz="2400">
                  <a:solidFill>
                    <a:schemeClr val="tx1"/>
                  </a:solidFill>
                  <a:latin typeface="Times New Roman" pitchFamily="18" charset="0"/>
                </a:defRPr>
              </a:lvl8pPr>
              <a:lvl9pPr defTabSz="935038"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800" b="1" smtClean="0">
                  <a:solidFill>
                    <a:srgbClr val="FFFFFF"/>
                  </a:solidFill>
                  <a:latin typeface="Arial" charset="0"/>
                </a:rPr>
                <a:t>False Positive EIA or False Negative TPPA</a:t>
              </a:r>
            </a:p>
          </p:txBody>
        </p:sp>
        <p:sp>
          <p:nvSpPr>
            <p:cNvPr id="413739" name="Text Box 43"/>
            <p:cNvSpPr txBox="1">
              <a:spLocks noChangeArrowheads="1"/>
            </p:cNvSpPr>
            <p:nvPr/>
          </p:nvSpPr>
          <p:spPr bwMode="auto">
            <a:xfrm>
              <a:off x="3221" y="1653"/>
              <a:ext cx="2539" cy="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1488" indent="-355600" defTabSz="935038">
                <a:defRPr sz="2400">
                  <a:solidFill>
                    <a:schemeClr val="tx1"/>
                  </a:solidFill>
                  <a:latin typeface="Times New Roman" pitchFamily="18" charset="0"/>
                </a:defRPr>
              </a:lvl1pPr>
              <a:lvl2pPr marL="1085850" indent="-457200" defTabSz="935038">
                <a:defRPr sz="2400">
                  <a:solidFill>
                    <a:schemeClr val="tx1"/>
                  </a:solidFill>
                  <a:latin typeface="Times New Roman" pitchFamily="18" charset="0"/>
                </a:defRPr>
              </a:lvl2pPr>
              <a:lvl3pPr marL="1657350" indent="-457200" defTabSz="935038">
                <a:defRPr sz="2400">
                  <a:solidFill>
                    <a:schemeClr val="tx1"/>
                  </a:solidFill>
                  <a:latin typeface="Times New Roman" pitchFamily="18" charset="0"/>
                </a:defRPr>
              </a:lvl3pPr>
              <a:lvl4pPr marL="2228850" indent="-457200" defTabSz="935038">
                <a:defRPr sz="2400">
                  <a:solidFill>
                    <a:schemeClr val="tx1"/>
                  </a:solidFill>
                  <a:latin typeface="Times New Roman" pitchFamily="18" charset="0"/>
                </a:defRPr>
              </a:lvl4pPr>
              <a:lvl5pPr marL="2800350" indent="-457200" defTabSz="935038">
                <a:defRPr sz="2400">
                  <a:solidFill>
                    <a:schemeClr val="tx1"/>
                  </a:solidFill>
                  <a:latin typeface="Times New Roman" pitchFamily="18" charset="0"/>
                </a:defRPr>
              </a:lvl5pPr>
              <a:lvl6pPr marL="3257550" indent="-457200" defTabSz="935038" eaLnBrk="0" fontAlgn="base" hangingPunct="0">
                <a:spcBef>
                  <a:spcPct val="0"/>
                </a:spcBef>
                <a:spcAft>
                  <a:spcPct val="0"/>
                </a:spcAft>
                <a:defRPr sz="2400">
                  <a:solidFill>
                    <a:schemeClr val="tx1"/>
                  </a:solidFill>
                  <a:latin typeface="Times New Roman" pitchFamily="18" charset="0"/>
                </a:defRPr>
              </a:lvl6pPr>
              <a:lvl7pPr marL="3714750" indent="-457200" defTabSz="935038" eaLnBrk="0" fontAlgn="base" hangingPunct="0">
                <a:spcBef>
                  <a:spcPct val="0"/>
                </a:spcBef>
                <a:spcAft>
                  <a:spcPct val="0"/>
                </a:spcAft>
                <a:defRPr sz="2400">
                  <a:solidFill>
                    <a:schemeClr val="tx1"/>
                  </a:solidFill>
                  <a:latin typeface="Times New Roman" pitchFamily="18" charset="0"/>
                </a:defRPr>
              </a:lvl7pPr>
              <a:lvl8pPr marL="4171950" indent="-457200" defTabSz="935038" eaLnBrk="0" fontAlgn="base" hangingPunct="0">
                <a:spcBef>
                  <a:spcPct val="0"/>
                </a:spcBef>
                <a:spcAft>
                  <a:spcPct val="0"/>
                </a:spcAft>
                <a:defRPr sz="2400">
                  <a:solidFill>
                    <a:schemeClr val="tx1"/>
                  </a:solidFill>
                  <a:latin typeface="Times New Roman" pitchFamily="18" charset="0"/>
                </a:defRPr>
              </a:lvl8pPr>
              <a:lvl9pPr marL="4629150" indent="-457200" defTabSz="935038"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80000"/>
                </a:lnSpc>
                <a:spcBef>
                  <a:spcPct val="20000"/>
                </a:spcBef>
                <a:spcAft>
                  <a:spcPct val="0"/>
                </a:spcAft>
              </a:pPr>
              <a:r>
                <a:rPr lang="en-US" sz="2200" i="1" smtClean="0">
                  <a:solidFill>
                    <a:srgbClr val="FFFFFF"/>
                  </a:solidFill>
                  <a:latin typeface="Arial" charset="0"/>
                </a:rPr>
                <a:t>What are these?</a:t>
              </a:r>
            </a:p>
            <a:p>
              <a:pPr eaLnBrk="0" fontAlgn="base" hangingPunct="0">
                <a:lnSpc>
                  <a:spcPct val="80000"/>
                </a:lnSpc>
                <a:spcBef>
                  <a:spcPct val="20000"/>
                </a:spcBef>
                <a:spcAft>
                  <a:spcPct val="0"/>
                </a:spcAft>
                <a:buFontTx/>
                <a:buAutoNum type="arabicParenR"/>
              </a:pPr>
              <a:r>
                <a:rPr lang="en-US" sz="2000" smtClean="0">
                  <a:solidFill>
                    <a:srgbClr val="FFFFFF"/>
                  </a:solidFill>
                  <a:latin typeface="Arial" charset="0"/>
                </a:rPr>
                <a:t>Old, untreated syphilis</a:t>
              </a:r>
            </a:p>
            <a:p>
              <a:pPr eaLnBrk="0" fontAlgn="base" hangingPunct="0">
                <a:lnSpc>
                  <a:spcPct val="80000"/>
                </a:lnSpc>
                <a:spcBef>
                  <a:spcPct val="20000"/>
                </a:spcBef>
                <a:spcAft>
                  <a:spcPct val="0"/>
                </a:spcAft>
                <a:buFontTx/>
                <a:buAutoNum type="arabicParenR"/>
              </a:pPr>
              <a:r>
                <a:rPr lang="en-US" sz="2000" smtClean="0">
                  <a:solidFill>
                    <a:srgbClr val="FFFFFF"/>
                  </a:solidFill>
                  <a:latin typeface="Arial" charset="0"/>
                </a:rPr>
                <a:t>Old, treated syphilis</a:t>
              </a:r>
            </a:p>
            <a:p>
              <a:pPr eaLnBrk="0" fontAlgn="base" hangingPunct="0">
                <a:lnSpc>
                  <a:spcPct val="80000"/>
                </a:lnSpc>
                <a:spcBef>
                  <a:spcPct val="20000"/>
                </a:spcBef>
                <a:spcAft>
                  <a:spcPct val="0"/>
                </a:spcAft>
                <a:buFontTx/>
                <a:buAutoNum type="arabicParenR"/>
              </a:pPr>
              <a:r>
                <a:rPr lang="en-US" sz="2000" smtClean="0">
                  <a:solidFill>
                    <a:srgbClr val="FFFFFF"/>
                  </a:solidFill>
                  <a:latin typeface="Arial" charset="0"/>
                </a:rPr>
                <a:t>Early syphilis</a:t>
              </a:r>
            </a:p>
            <a:p>
              <a:pPr eaLnBrk="0" fontAlgn="base" hangingPunct="0">
                <a:lnSpc>
                  <a:spcPct val="80000"/>
                </a:lnSpc>
                <a:spcBef>
                  <a:spcPct val="20000"/>
                </a:spcBef>
                <a:spcAft>
                  <a:spcPct val="0"/>
                </a:spcAft>
                <a:buFontTx/>
                <a:buAutoNum type="arabicParenR"/>
              </a:pPr>
              <a:r>
                <a:rPr lang="en-US" sz="2000" smtClean="0">
                  <a:solidFill>
                    <a:srgbClr val="FFFFFF"/>
                  </a:solidFill>
                  <a:latin typeface="Arial" charset="0"/>
                </a:rPr>
                <a:t>False positives</a:t>
              </a:r>
            </a:p>
          </p:txBody>
        </p:sp>
        <p:sp>
          <p:nvSpPr>
            <p:cNvPr id="413740" name="Rectangle 44"/>
            <p:cNvSpPr>
              <a:spLocks noChangeArrowheads="1"/>
            </p:cNvSpPr>
            <p:nvPr/>
          </p:nvSpPr>
          <p:spPr bwMode="auto">
            <a:xfrm>
              <a:off x="3210" y="1611"/>
              <a:ext cx="2166" cy="1104"/>
            </a:xfrm>
            <a:prstGeom prst="rect">
              <a:avLst/>
            </a:prstGeom>
            <a:noFill/>
            <a:ln w="12700">
              <a:solidFill>
                <a:schemeClr val="accent1"/>
              </a:solidFill>
              <a:prstDash val="lg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800" smtClean="0">
                <a:solidFill>
                  <a:srgbClr val="FFFFFF"/>
                </a:solidFill>
              </a:endParaRPr>
            </a:p>
          </p:txBody>
        </p:sp>
        <p:sp>
          <p:nvSpPr>
            <p:cNvPr id="413741" name="Line 45"/>
            <p:cNvSpPr>
              <a:spLocks noChangeShapeType="1"/>
            </p:cNvSpPr>
            <p:nvPr/>
          </p:nvSpPr>
          <p:spPr bwMode="auto">
            <a:xfrm flipH="1">
              <a:off x="2208" y="2736"/>
              <a:ext cx="960" cy="1008"/>
            </a:xfrm>
            <a:prstGeom prst="line">
              <a:avLst/>
            </a:prstGeom>
            <a:noFill/>
            <a:ln w="127000">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sp>
          <p:nvSpPr>
            <p:cNvPr id="413742" name="Line 46"/>
            <p:cNvSpPr>
              <a:spLocks noChangeShapeType="1"/>
            </p:cNvSpPr>
            <p:nvPr/>
          </p:nvSpPr>
          <p:spPr bwMode="auto">
            <a:xfrm flipH="1">
              <a:off x="2976" y="3264"/>
              <a:ext cx="720" cy="672"/>
            </a:xfrm>
            <a:prstGeom prst="line">
              <a:avLst/>
            </a:prstGeom>
            <a:noFill/>
            <a:ln w="127000">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FFFFFF"/>
                </a:solidFill>
              </a:endParaRPr>
            </a:p>
          </p:txBody>
        </p:sp>
      </p:grpSp>
      <p:sp>
        <p:nvSpPr>
          <p:cNvPr id="413743" name="Text Box 47"/>
          <p:cNvSpPr txBox="1">
            <a:spLocks noChangeArrowheads="1"/>
          </p:cNvSpPr>
          <p:nvPr/>
        </p:nvSpPr>
        <p:spPr bwMode="auto">
          <a:xfrm>
            <a:off x="5562600" y="5867400"/>
            <a:ext cx="213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US" sz="1400" smtClean="0">
                <a:solidFill>
                  <a:srgbClr val="FFFFFF"/>
                </a:solidFill>
              </a:rPr>
              <a:t>* not all labs reflexed to a second treponemal test</a:t>
            </a:r>
          </a:p>
        </p:txBody>
      </p:sp>
    </p:spTree>
    <p:extLst>
      <p:ext uri="{BB962C8B-B14F-4D97-AF65-F5344CB8AC3E}">
        <p14:creationId xmlns:p14="http://schemas.microsoft.com/office/powerpoint/2010/main" val="129817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3707"/>
                                        </p:tgtEl>
                                        <p:attrNameLst>
                                          <p:attrName>style.visibility</p:attrName>
                                        </p:attrNameLst>
                                      </p:cBhvr>
                                      <p:to>
                                        <p:strVal val="visible"/>
                                      </p:to>
                                    </p:set>
                                    <p:animEffect transition="in" filter="wipe(up)">
                                      <p:cBhvr>
                                        <p:cTn id="7" dur="500"/>
                                        <p:tgtEl>
                                          <p:spTgt spid="413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13713"/>
                                        </p:tgtEl>
                                        <p:attrNameLst>
                                          <p:attrName>style.visibility</p:attrName>
                                        </p:attrNameLst>
                                      </p:cBhvr>
                                      <p:to>
                                        <p:strVal val="visible"/>
                                      </p:to>
                                    </p:set>
                                    <p:animEffect transition="in" filter="wipe(up)">
                                      <p:cBhvr>
                                        <p:cTn id="12" dur="500"/>
                                        <p:tgtEl>
                                          <p:spTgt spid="413713"/>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13709"/>
                                        </p:tgtEl>
                                        <p:attrNameLst>
                                          <p:attrName>style.visibility</p:attrName>
                                        </p:attrNameLst>
                                      </p:cBhvr>
                                      <p:to>
                                        <p:strVal val="visible"/>
                                      </p:to>
                                    </p:set>
                                    <p:animEffect transition="in" filter="wipe(up)">
                                      <p:cBhvr>
                                        <p:cTn id="16" dur="500"/>
                                        <p:tgtEl>
                                          <p:spTgt spid="4137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413720"/>
                                        </p:tgtEl>
                                        <p:attrNameLst>
                                          <p:attrName>style.visibility</p:attrName>
                                        </p:attrNameLst>
                                      </p:cBhvr>
                                      <p:to>
                                        <p:strVal val="visible"/>
                                      </p:to>
                                    </p:set>
                                    <p:animEffect transition="in" filter="wipe(up)">
                                      <p:cBhvr>
                                        <p:cTn id="21" dur="500"/>
                                        <p:tgtEl>
                                          <p:spTgt spid="4137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413713"/>
                                        </p:tgtEl>
                                      </p:cBhvr>
                                    </p:animEffect>
                                    <p:set>
                                      <p:cBhvr>
                                        <p:cTn id="26" dur="1" fill="hold">
                                          <p:stCondLst>
                                            <p:cond delay="499"/>
                                          </p:stCondLst>
                                        </p:cTn>
                                        <p:tgtEl>
                                          <p:spTgt spid="4137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1000"/>
                                        <p:tgtEl>
                                          <p:spTgt spid="413720"/>
                                        </p:tgtEl>
                                      </p:cBhvr>
                                    </p:animEffect>
                                    <p:set>
                                      <p:cBhvr>
                                        <p:cTn id="31" dur="1" fill="hold">
                                          <p:stCondLst>
                                            <p:cond delay="999"/>
                                          </p:stCondLst>
                                        </p:cTn>
                                        <p:tgtEl>
                                          <p:spTgt spid="41372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13733"/>
                                        </p:tgtEl>
                                        <p:attrNameLst>
                                          <p:attrName>style.visibility</p:attrName>
                                        </p:attrNameLst>
                                      </p:cBhvr>
                                      <p:to>
                                        <p:strVal val="visible"/>
                                      </p:to>
                                    </p:set>
                                    <p:animEffect transition="in" filter="wipe(up)">
                                      <p:cBhvr>
                                        <p:cTn id="36" dur="500"/>
                                        <p:tgtEl>
                                          <p:spTgt spid="4137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413728"/>
                                        </p:tgtEl>
                                        <p:attrNameLst>
                                          <p:attrName>style.visibility</p:attrName>
                                        </p:attrNameLst>
                                      </p:cBhvr>
                                      <p:to>
                                        <p:strVal val="visible"/>
                                      </p:to>
                                    </p:set>
                                    <p:animEffect transition="in" filter="wipe(up)">
                                      <p:cBhvr>
                                        <p:cTn id="41" dur="500"/>
                                        <p:tgtEl>
                                          <p:spTgt spid="4137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413723"/>
                                        </p:tgtEl>
                                        <p:attrNameLst>
                                          <p:attrName>style.visibility</p:attrName>
                                        </p:attrNameLst>
                                      </p:cBhvr>
                                      <p:to>
                                        <p:strVal val="visible"/>
                                      </p:to>
                                    </p:set>
                                    <p:animEffect transition="in" filter="wipe(up)">
                                      <p:cBhvr>
                                        <p:cTn id="46" dur="500"/>
                                        <p:tgtEl>
                                          <p:spTgt spid="413723"/>
                                        </p:tgtEl>
                                      </p:cBhvr>
                                    </p:animEffect>
                                  </p:childTnLst>
                                </p:cTn>
                              </p:par>
                            </p:childTnLst>
                          </p:cTn>
                        </p:par>
                        <p:par>
                          <p:cTn id="47" fill="hold" nodeType="afterGroup">
                            <p:stCondLst>
                              <p:cond delay="500"/>
                            </p:stCondLst>
                            <p:childTnLst>
                              <p:par>
                                <p:cTn id="48" presetID="1" presetClass="entr" presetSubtype="0" fill="hold" nodeType="afterEffect">
                                  <p:stCondLst>
                                    <p:cond delay="0"/>
                                  </p:stCondLst>
                                  <p:childTnLst>
                                    <p:set>
                                      <p:cBhvr>
                                        <p:cTn id="49" dur="1" fill="hold">
                                          <p:stCondLst>
                                            <p:cond delay="0"/>
                                          </p:stCondLst>
                                        </p:cTn>
                                        <p:tgtEl>
                                          <p:spTgt spid="41374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413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50912199"/>
              </p:ext>
            </p:extLst>
          </p:nvPr>
        </p:nvGraphicFramePr>
        <p:xfrm>
          <a:off x="762000" y="533400"/>
          <a:ext cx="8229601" cy="4876800"/>
        </p:xfrm>
        <a:graphic>
          <a:graphicData uri="http://schemas.openxmlformats.org/drawingml/2006/table">
            <a:tbl>
              <a:tblPr/>
              <a:tblGrid>
                <a:gridCol w="1224752"/>
                <a:gridCol w="943328"/>
                <a:gridCol w="943327"/>
                <a:gridCol w="943328"/>
                <a:gridCol w="864584"/>
                <a:gridCol w="1020215"/>
                <a:gridCol w="918466"/>
                <a:gridCol w="1371601"/>
              </a:tblGrid>
              <a:tr h="758034">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TABLE (Adapted):  Results of reverse sequence syphilis screening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treponemal</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test screening followed by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nontreponemal</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test confirmation) --- five laboratories, United States, 2006--2010 </a:t>
                      </a:r>
                    </a:p>
                  </a:txBody>
                  <a:tcPr marL="18557" marR="18557" marT="9276" marB="927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375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Population type</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Total no. of specimens</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Reactive EIA/CIA         </a:t>
                      </a:r>
                      <a:r>
                        <a:rPr kumimoji="0" lang="en-US" sz="1400" b="1" i="0" u="none" strike="noStrike" cap="none" normalizeH="0" baseline="0" dirty="0" err="1" smtClean="0">
                          <a:ln>
                            <a:noFill/>
                          </a:ln>
                          <a:solidFill>
                            <a:schemeClr val="tx2"/>
                          </a:solidFill>
                          <a:effectLst/>
                          <a:latin typeface="Times New Roman" pitchFamily="18" charset="0"/>
                          <a:cs typeface="Arial" pitchFamily="34" charset="0"/>
                        </a:rPr>
                        <a:t>treponemal</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test</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imes New Roman" pitchFamily="18" charset="0"/>
                          <a:cs typeface="Arial" pitchFamily="34" charset="0"/>
                        </a:rPr>
                        <a:t>Nonreactive reflex </a:t>
                      </a:r>
                      <a:r>
                        <a:rPr kumimoji="0" lang="en-US" sz="1400" b="1" i="0" u="none" strike="noStrike" cap="none" normalizeH="0" baseline="0" dirty="0" err="1" smtClean="0">
                          <a:ln>
                            <a:noFill/>
                          </a:ln>
                          <a:solidFill>
                            <a:schemeClr val="tx2"/>
                          </a:solidFill>
                          <a:effectLst/>
                          <a:latin typeface="Times New Roman" pitchFamily="18" charset="0"/>
                          <a:cs typeface="Arial" pitchFamily="34" charset="0"/>
                        </a:rPr>
                        <a:t>nontreponemal</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RPR test</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imes New Roman" pitchFamily="18" charset="0"/>
                          <a:cs typeface="Arial" pitchFamily="34" charset="0"/>
                        </a:rPr>
                        <a:t>Nonreactive TP-PA or FTA-ABS confirmatory </a:t>
                      </a:r>
                      <a:r>
                        <a:rPr kumimoji="0" lang="en-US" sz="1400" b="1" i="0" u="none" strike="noStrike" cap="none" normalizeH="0" baseline="0" dirty="0" err="1" smtClean="0">
                          <a:ln>
                            <a:noFill/>
                          </a:ln>
                          <a:solidFill>
                            <a:schemeClr val="tx2"/>
                          </a:solidFill>
                          <a:effectLst/>
                          <a:latin typeface="Times New Roman" pitchFamily="18" charset="0"/>
                          <a:cs typeface="Arial" pitchFamily="34" charset="0"/>
                        </a:rPr>
                        <a:t>treponemal</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test</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5515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No. of specimens</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of total)</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No. of specimens</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of reactive </a:t>
                      </a:r>
                      <a:r>
                        <a:rPr kumimoji="0" lang="en-US" sz="1400" b="0" i="0" u="none" strike="noStrike" cap="none" normalizeH="0" baseline="0" dirty="0" err="1" smtClean="0">
                          <a:ln>
                            <a:noFill/>
                          </a:ln>
                          <a:solidFill>
                            <a:schemeClr val="tx2"/>
                          </a:solidFill>
                          <a:effectLst/>
                          <a:latin typeface="Times New Roman" pitchFamily="18" charset="0"/>
                          <a:cs typeface="Arial" pitchFamily="34" charset="0"/>
                        </a:rPr>
                        <a:t>treponemal</a:t>
                      </a: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tests)</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No. of specimens</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of nonreactive reflex RPR tests)</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21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imes New Roman" pitchFamily="18" charset="0"/>
                          <a:cs typeface="Arial" pitchFamily="34" charset="0"/>
                        </a:rPr>
                        <a:t>Overall</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140,176</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4,834</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(3.4)</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2,743</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(56.7)</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866</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(31.6)</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27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Low-prevalence population</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127,402</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2,984</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(2.3)</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1,807</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(60.6)</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737</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(40.8)</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850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High-prevalence population</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12,774</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1,850</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(14.5)</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936</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(50.6)</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129</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pitchFamily="34" charset="0"/>
                        </a:rPr>
                        <a:t>(14.1)</a:t>
                      </a:r>
                    </a:p>
                  </a:txBody>
                  <a:tcPr marL="18557" marR="18557" marT="9276" marB="92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93239" name="TextBox 1"/>
          <p:cNvSpPr txBox="1">
            <a:spLocks noChangeArrowheads="1"/>
          </p:cNvSpPr>
          <p:nvPr/>
        </p:nvSpPr>
        <p:spPr bwMode="auto">
          <a:xfrm>
            <a:off x="5486400" y="6172200"/>
            <a:ext cx="3657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prstClr val="black"/>
                </a:solidFill>
                <a:ea typeface="+mn-ea"/>
              </a:rPr>
              <a:t>Discordant Results from Reverse Sequence Syphilis Screening --- Five Laboratories, United States, 2006--2010</a:t>
            </a:r>
          </a:p>
          <a:p>
            <a:pPr eaLnBrk="1" hangingPunct="1"/>
            <a:r>
              <a:rPr lang="en-US" sz="900" b="1" i="1" dirty="0">
                <a:solidFill>
                  <a:prstClr val="black"/>
                </a:solidFill>
                <a:ea typeface="+mn-ea"/>
              </a:rPr>
              <a:t>MMWR  </a:t>
            </a:r>
            <a:r>
              <a:rPr lang="en-US" sz="900" b="1" dirty="0">
                <a:solidFill>
                  <a:prstClr val="black"/>
                </a:solidFill>
                <a:ea typeface="+mn-ea"/>
              </a:rPr>
              <a:t>February 11, 2011 / 60(05);133-137</a:t>
            </a:r>
            <a:r>
              <a:rPr lang="en-US" sz="1800" dirty="0">
                <a:solidFill>
                  <a:prstClr val="black"/>
                </a:solidFill>
                <a:ea typeface="+mn-ea"/>
              </a:rPr>
              <a:t/>
            </a:r>
            <a:br>
              <a:rPr lang="en-US" sz="1800" dirty="0">
                <a:solidFill>
                  <a:prstClr val="black"/>
                </a:solidFill>
                <a:ea typeface="+mn-ea"/>
              </a:rPr>
            </a:br>
            <a:r>
              <a:rPr lang="en-US" sz="1800" dirty="0">
                <a:solidFill>
                  <a:prstClr val="black"/>
                </a:solidFill>
                <a:ea typeface="+mn-ea"/>
              </a:rPr>
              <a:t/>
            </a:r>
            <a:br>
              <a:rPr lang="en-US" sz="1800" dirty="0">
                <a:solidFill>
                  <a:prstClr val="black"/>
                </a:solidFill>
                <a:ea typeface="+mn-ea"/>
              </a:rPr>
            </a:br>
            <a:endParaRPr lang="en-US" sz="1800" dirty="0">
              <a:solidFill>
                <a:prstClr val="black"/>
              </a:solidFill>
              <a:ea typeface="+mn-ea"/>
            </a:endParaRPr>
          </a:p>
        </p:txBody>
      </p:sp>
    </p:spTree>
    <p:extLst>
      <p:ext uri="{BB962C8B-B14F-4D97-AF65-F5344CB8AC3E}">
        <p14:creationId xmlns:p14="http://schemas.microsoft.com/office/powerpoint/2010/main" val="2829297193"/>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381000"/>
          <a:ext cx="8458200" cy="5905503"/>
        </p:xfrm>
        <a:graphic>
          <a:graphicData uri="http://schemas.openxmlformats.org/drawingml/2006/table">
            <a:tbl>
              <a:tblPr/>
              <a:tblGrid>
                <a:gridCol w="1189038"/>
                <a:gridCol w="808037"/>
                <a:gridCol w="806450"/>
                <a:gridCol w="808038"/>
                <a:gridCol w="808037"/>
                <a:gridCol w="808038"/>
                <a:gridCol w="808037"/>
                <a:gridCol w="806450"/>
                <a:gridCol w="808038"/>
                <a:gridCol w="808037"/>
              </a:tblGrid>
              <a:tr h="384338">
                <a:tc gridSpan="10">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TABLE. Results of reverse sequence syphilis screening (</a:t>
                      </a:r>
                      <a:r>
                        <a:rPr kumimoji="0" lang="en-US" sz="1200" b="0" i="0" u="none" strike="noStrike" cap="none" normalizeH="0" baseline="0" dirty="0" err="1" smtClean="0">
                          <a:ln>
                            <a:noFill/>
                          </a:ln>
                          <a:solidFill>
                            <a:schemeClr val="tx1"/>
                          </a:solidFill>
                          <a:effectLst/>
                          <a:latin typeface="Times New Roman" pitchFamily="18" charset="0"/>
                          <a:cs typeface="Arial" pitchFamily="34" charset="0"/>
                        </a:rPr>
                        <a:t>treponemal</a:t>
                      </a:r>
                      <a:r>
                        <a:rPr kumimoji="0" lang="en-US" sz="1200" b="0" i="0" u="none" strike="noStrike" cap="none" normalizeH="0" baseline="0" dirty="0" smtClean="0">
                          <a:ln>
                            <a:noFill/>
                          </a:ln>
                          <a:solidFill>
                            <a:schemeClr val="tx1"/>
                          </a:solidFill>
                          <a:effectLst/>
                          <a:latin typeface="Times New Roman" pitchFamily="18" charset="0"/>
                          <a:cs typeface="Arial" pitchFamily="34" charset="0"/>
                        </a:rPr>
                        <a:t> test screening followed by </a:t>
                      </a:r>
                      <a:r>
                        <a:rPr kumimoji="0" lang="en-US" sz="1200" b="0" i="0" u="none" strike="noStrike" cap="none" normalizeH="0" baseline="0" dirty="0" err="1" smtClean="0">
                          <a:ln>
                            <a:noFill/>
                          </a:ln>
                          <a:solidFill>
                            <a:schemeClr val="tx1"/>
                          </a:solidFill>
                          <a:effectLst/>
                          <a:latin typeface="Times New Roman" pitchFamily="18" charset="0"/>
                          <a:cs typeface="Arial" pitchFamily="34" charset="0"/>
                        </a:rPr>
                        <a:t>nontreponemal</a:t>
                      </a:r>
                      <a:r>
                        <a:rPr kumimoji="0" lang="en-US" sz="1200" b="0" i="0" u="none" strike="noStrike" cap="none" normalizeH="0" baseline="0" dirty="0" smtClean="0">
                          <a:ln>
                            <a:noFill/>
                          </a:ln>
                          <a:solidFill>
                            <a:schemeClr val="tx1"/>
                          </a:solidFill>
                          <a:effectLst/>
                          <a:latin typeface="Times New Roman" pitchFamily="18" charset="0"/>
                          <a:cs typeface="Arial" pitchFamily="34" charset="0"/>
                        </a:rPr>
                        <a:t> test confirmation) --- five laboratories, United States, 2006--2010 </a:t>
                      </a:r>
                    </a:p>
                  </a:txBody>
                  <a:tcPr marL="18557" marR="18557" marT="9279" marB="927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307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Population type/Laboratory</a:t>
                      </a:r>
                    </a:p>
                  </a:txBody>
                  <a:tcPr marL="18557" marR="18557" marT="9279" marB="9279" anchor="ctr" horzOverflow="overflow">
                    <a:lnL>
                      <a:noFill/>
                    </a:lnL>
                    <a:lnR>
                      <a:noFill/>
                    </a:lnR>
                    <a:ln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Treponemal test used</a:t>
                      </a:r>
                    </a:p>
                  </a:txBody>
                  <a:tcPr marL="18557" marR="18557" marT="9279" marB="9279" anchor="ctr" horzOverflow="overflow">
                    <a:lnL>
                      <a:noFill/>
                    </a:lnL>
                    <a:lnR>
                      <a:noFill/>
                    </a:lnR>
                    <a:ln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Conjugate type (anti-antibody or antigen)</a:t>
                      </a:r>
                    </a:p>
                  </a:txBody>
                  <a:tcPr marL="18557" marR="18557" marT="9279" marB="9279" anchor="ctr" horzOverflow="overflow">
                    <a:lnL>
                      <a:noFill/>
                    </a:lnL>
                    <a:lnR>
                      <a:noFill/>
                    </a:lnR>
                    <a:ln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Total no. of specimens</a:t>
                      </a:r>
                    </a:p>
                  </a:txBody>
                  <a:tcPr marL="18557" marR="18557" marT="9279" marB="9279"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Reactive EIA/CIA treponemal test</a:t>
                      </a:r>
                    </a:p>
                  </a:txBody>
                  <a:tcPr marL="18557" marR="18557" marT="9279" marB="9279"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Nonreactive reflex nontreponemal RPR test</a:t>
                      </a:r>
                    </a:p>
                  </a:txBody>
                  <a:tcPr marL="18557" marR="18557" marT="9279" marB="9279"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Nonreactive TP-PA or FTA-ABS confirmatory treponemal test</a:t>
                      </a:r>
                    </a:p>
                  </a:txBody>
                  <a:tcPr marL="18557" marR="18557" marT="9279" marB="9279" anchor="ctr" horzOverflow="overflow">
                    <a:lnL>
                      <a:noFill/>
                    </a:lnL>
                    <a:lnR>
                      <a:noFill/>
                    </a:lnR>
                    <a:lnT>
                      <a:noFill/>
                    </a:lnT>
                    <a:lnB>
                      <a:noFill/>
                    </a:lnB>
                    <a:lnTlToBr>
                      <a:noFill/>
                    </a:lnTlToBr>
                    <a:lnBlToTr>
                      <a:noFill/>
                    </a:lnBlToTr>
                    <a:noFill/>
                  </a:tcPr>
                </a:tc>
                <a:tc hMerge="1">
                  <a:txBody>
                    <a:bodyPr/>
                    <a:lstStyle/>
                    <a:p>
                      <a:endParaRPr lang="en-US"/>
                    </a:p>
                  </a:txBody>
                  <a:tcPr/>
                </a:tc>
              </a:tr>
              <a:tr h="9221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No. of specimens</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 of total)</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No. of specimens</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 of reactive </a:t>
                      </a:r>
                      <a:r>
                        <a:rPr kumimoji="0" lang="en-US" sz="1200" b="0" i="0" u="none" strike="noStrike" cap="none" normalizeH="0" baseline="0" dirty="0" err="1" smtClean="0">
                          <a:ln>
                            <a:noFill/>
                          </a:ln>
                          <a:solidFill>
                            <a:schemeClr val="tx1"/>
                          </a:solidFill>
                          <a:effectLst/>
                          <a:latin typeface="Times New Roman" pitchFamily="18" charset="0"/>
                          <a:cs typeface="Arial" pitchFamily="34" charset="0"/>
                        </a:rPr>
                        <a:t>treponemal</a:t>
                      </a:r>
                      <a:r>
                        <a:rPr kumimoji="0" lang="en-US" sz="1200" b="0" i="0" u="none" strike="noStrike" cap="none" normalizeH="0" baseline="0" dirty="0" smtClean="0">
                          <a:ln>
                            <a:noFill/>
                          </a:ln>
                          <a:solidFill>
                            <a:schemeClr val="tx1"/>
                          </a:solidFill>
                          <a:effectLst/>
                          <a:latin typeface="Times New Roman" pitchFamily="18" charset="0"/>
                          <a:cs typeface="Arial" pitchFamily="34" charset="0"/>
                        </a:rPr>
                        <a:t> tests)</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No. of specimens</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 of nonreactive reflex RPR tests)</a:t>
                      </a:r>
                    </a:p>
                  </a:txBody>
                  <a:tcPr marL="18557" marR="18557" marT="9279" marB="9279" anchor="ctr" horzOverflow="overflow">
                    <a:lnL>
                      <a:noFill/>
                    </a:lnL>
                    <a:lnR>
                      <a:noFill/>
                    </a:lnR>
                    <a:lnT>
                      <a:noFill/>
                    </a:lnT>
                    <a:lnB>
                      <a:noFill/>
                    </a:lnB>
                    <a:lnTlToBr>
                      <a:noFill/>
                    </a:lnTlToBr>
                    <a:lnBlToTr>
                      <a:noFill/>
                    </a:lnBlToTr>
                    <a:solidFill>
                      <a:schemeClr val="bg1"/>
                    </a:solidFill>
                  </a:tcPr>
                </a:tc>
              </a:tr>
              <a:tr h="201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Overall</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140,176</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4,834</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(3.4)</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2,743</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(56.7)</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866</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(31.6)</a:t>
                      </a:r>
                    </a:p>
                  </a:txBody>
                  <a:tcPr marL="18557" marR="18557" marT="9279" marB="9279" anchor="ctr" horzOverflow="overflow">
                    <a:lnL>
                      <a:noFill/>
                    </a:lnL>
                    <a:lnR>
                      <a:noFill/>
                    </a:lnR>
                    <a:lnT>
                      <a:noFill/>
                    </a:lnT>
                    <a:lnB>
                      <a:noFill/>
                    </a:lnB>
                    <a:lnTlToBr>
                      <a:noFill/>
                    </a:lnTlToBr>
                    <a:lnBlToTr>
                      <a:noFill/>
                    </a:lnBlToTr>
                    <a:solidFill>
                      <a:schemeClr val="bg1"/>
                    </a:solidFill>
                  </a:tcPr>
                </a:tc>
              </a:tr>
              <a:tr h="643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Low-prevalence population*</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127,402</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2,984</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(2.3)</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1,807</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(60.6)</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737</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(40.8)</a:t>
                      </a:r>
                    </a:p>
                  </a:txBody>
                  <a:tcPr marL="18557" marR="18557" marT="9279" marB="9279" anchor="ctr" horzOverflow="overflow">
                    <a:lnL>
                      <a:noFill/>
                    </a:lnL>
                    <a:lnR>
                      <a:noFill/>
                    </a:lnR>
                    <a:lnT>
                      <a:noFill/>
                    </a:lnT>
                    <a:lnB>
                      <a:noFill/>
                    </a:lnB>
                    <a:lnTlToBr>
                      <a:noFill/>
                    </a:lnTlToBr>
                    <a:lnBlToTr>
                      <a:noFill/>
                    </a:lnBlToTr>
                    <a:solidFill>
                      <a:schemeClr val="bg1"/>
                    </a:solidFill>
                  </a:tcPr>
                </a:tc>
              </a:tr>
              <a:tr h="488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Southern California†</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Trep-Chek</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Anti-antibody</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47,952</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1,278</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(2.7)</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765</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(59.9)</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459§</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(60.0)</a:t>
                      </a:r>
                    </a:p>
                  </a:txBody>
                  <a:tcPr marL="18557" marR="18557" marT="9279" marB="9279" anchor="ctr" horzOverflow="overflow">
                    <a:lnL>
                      <a:noFill/>
                    </a:lnL>
                    <a:lnR>
                      <a:noFill/>
                    </a:lnR>
                    <a:lnT>
                      <a:noFill/>
                    </a:lnT>
                    <a:lnB>
                      <a:noFill/>
                    </a:lnB>
                    <a:lnTlToBr>
                      <a:noFill/>
                    </a:lnTlToBr>
                    <a:lnBlToTr>
                      <a:noFill/>
                    </a:lnBlToTr>
                    <a:solidFill>
                      <a:schemeClr val="bg1"/>
                    </a:solidFill>
                  </a:tcPr>
                </a:tc>
              </a:tr>
              <a:tr h="488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Northern California¶</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Liaison</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Antigen</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21,623</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438</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(2.0)</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287</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(65.5)</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88§</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(30.7)</a:t>
                      </a:r>
                    </a:p>
                  </a:txBody>
                  <a:tcPr marL="18557" marR="18557" marT="9279" marB="9279" anchor="ctr" horzOverflow="overflow">
                    <a:lnL>
                      <a:noFill/>
                    </a:lnL>
                    <a:lnR>
                      <a:noFill/>
                    </a:lnR>
                    <a:lnT>
                      <a:noFill/>
                    </a:lnT>
                    <a:lnB>
                      <a:noFill/>
                    </a:lnB>
                    <a:lnTlToBr>
                      <a:noFill/>
                    </a:lnTlToBr>
                    <a:lnBlToTr>
                      <a:noFill/>
                    </a:lnBlToTr>
                    <a:solidFill>
                      <a:schemeClr val="bg1"/>
                    </a:solidFill>
                  </a:tcPr>
                </a:tc>
              </a:tr>
              <a:tr h="488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Southern California**</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Trep-Sure</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Antigen</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57,827</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1,268</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(2.2)</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755</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(59.5)</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190§</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(25.2)</a:t>
                      </a:r>
                    </a:p>
                  </a:txBody>
                  <a:tcPr marL="18557" marR="18557" marT="9279" marB="9279" anchor="ctr" horzOverflow="overflow">
                    <a:lnL>
                      <a:noFill/>
                    </a:lnL>
                    <a:lnR>
                      <a:noFill/>
                    </a:lnR>
                    <a:lnT>
                      <a:noFill/>
                    </a:lnT>
                    <a:lnB>
                      <a:noFill/>
                    </a:lnB>
                    <a:lnTlToBr>
                      <a:noFill/>
                    </a:lnTlToBr>
                    <a:lnBlToTr>
                      <a:noFill/>
                    </a:lnBlToTr>
                    <a:solidFill>
                      <a:schemeClr val="bg1"/>
                    </a:solidFill>
                  </a:tcPr>
                </a:tc>
              </a:tr>
              <a:tr h="720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High-prevalence population††</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12,774</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1,850</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(14.5)</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936</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(50.6)</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129</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(14.1)</a:t>
                      </a:r>
                    </a:p>
                  </a:txBody>
                  <a:tcPr marL="18557" marR="18557" marT="9279" marB="9279" anchor="ctr" horzOverflow="overflow">
                    <a:lnL>
                      <a:noFill/>
                    </a:lnL>
                    <a:lnR>
                      <a:noFill/>
                    </a:lnR>
                    <a:lnT>
                      <a:noFill/>
                    </a:lnT>
                    <a:lnB>
                      <a:noFill/>
                    </a:lnB>
                    <a:lnTlToBr>
                      <a:noFill/>
                    </a:lnTlToBr>
                    <a:lnBlToTr>
                      <a:noFill/>
                    </a:lnBlToTr>
                    <a:solidFill>
                      <a:schemeClr val="bg1"/>
                    </a:solidFill>
                  </a:tcPr>
                </a:tc>
              </a:tr>
              <a:tr h="411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New York City§§</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Trep-Chek</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Anti-antibody</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7,607</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1,165</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(15.3)</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639</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(54.8)</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78¶¶</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(12.2)</a:t>
                      </a:r>
                    </a:p>
                  </a:txBody>
                  <a:tcPr marL="18557" marR="18557" marT="9279" marB="9279" anchor="ctr" horzOverflow="overflow">
                    <a:lnL>
                      <a:noFill/>
                    </a:lnL>
                    <a:lnR>
                      <a:noFill/>
                    </a:lnR>
                    <a:lnT>
                      <a:noFill/>
                    </a:lnT>
                    <a:lnB>
                      <a:noFill/>
                    </a:lnB>
                    <a:lnTlToBr>
                      <a:noFill/>
                    </a:lnTlToBr>
                    <a:lnBlToTr>
                      <a:noFill/>
                    </a:lnBlToTr>
                    <a:solidFill>
                      <a:schemeClr val="bg1"/>
                    </a:solidFill>
                  </a:tcPr>
                </a:tc>
              </a:tr>
              <a:tr h="2569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Chicago***</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Trep-Sure</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Antigen</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5,167</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685</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(13.3)</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297</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(43.4)</a:t>
                      </a:r>
                    </a:p>
                  </a:txBody>
                  <a:tcPr marL="18557" marR="18557" marT="9279" marB="9279"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51¶¶</a:t>
                      </a:r>
                    </a:p>
                  </a:txBody>
                  <a:tcPr marL="18557" marR="18557" marT="9279" marB="927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(18.6)†††</a:t>
                      </a:r>
                    </a:p>
                  </a:txBody>
                  <a:tcPr marL="18557" marR="18557" marT="9279" marB="9279" anchor="ctr" horzOverflow="overflow">
                    <a:lnL>
                      <a:noFill/>
                    </a:lnL>
                    <a:lnR>
                      <a:noFill/>
                    </a:lnR>
                    <a:lnT>
                      <a:noFill/>
                    </a:lnT>
                    <a:lnB>
                      <a:noFill/>
                    </a:lnB>
                    <a:lnTlToBr>
                      <a:noFill/>
                    </a:lnTlToBr>
                    <a:lnBlToTr>
                      <a:noFill/>
                    </a:lnBlToTr>
                    <a:solidFill>
                      <a:schemeClr val="bg1"/>
                    </a:solidFill>
                  </a:tcPr>
                </a:tc>
              </a:tr>
              <a:tr h="256934">
                <a:tc gridSpan="10">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txBody>
                  <a:tcPr marL="18557" marR="18557" marT="9279" marB="9279" anchor="ctr"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2258" name="Line 22"/>
          <p:cNvSpPr>
            <a:spLocks noChangeShapeType="1"/>
          </p:cNvSpPr>
          <p:nvPr/>
        </p:nvSpPr>
        <p:spPr bwMode="auto">
          <a:xfrm>
            <a:off x="4953000" y="5257800"/>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a:solidFill>
                <a:prstClr val="black"/>
              </a:solidFill>
              <a:latin typeface="Arial" pitchFamily="34" charset="0"/>
              <a:ea typeface="+mn-ea"/>
              <a:cs typeface="Arial" pitchFamily="34" charset="0"/>
            </a:endParaRPr>
          </a:p>
        </p:txBody>
      </p:sp>
      <p:sp>
        <p:nvSpPr>
          <p:cNvPr id="92259" name="TextBox 1"/>
          <p:cNvSpPr txBox="1">
            <a:spLocks noChangeArrowheads="1"/>
          </p:cNvSpPr>
          <p:nvPr/>
        </p:nvSpPr>
        <p:spPr bwMode="auto">
          <a:xfrm>
            <a:off x="5562600" y="6167438"/>
            <a:ext cx="3733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b="1">
                <a:solidFill>
                  <a:prstClr val="black"/>
                </a:solidFill>
                <a:ea typeface="+mn-ea"/>
              </a:rPr>
              <a:t>Discordant Results from Reverse Sequence Syphilis Screening --- Five Laboratories, United States, 2006--2010</a:t>
            </a:r>
          </a:p>
          <a:p>
            <a:pPr eaLnBrk="1" hangingPunct="1"/>
            <a:r>
              <a:rPr lang="en-US" sz="800" b="1" i="1">
                <a:solidFill>
                  <a:prstClr val="black"/>
                </a:solidFill>
                <a:ea typeface="+mn-ea"/>
              </a:rPr>
              <a:t>MMWR  </a:t>
            </a:r>
            <a:r>
              <a:rPr lang="en-US" sz="800" b="1">
                <a:solidFill>
                  <a:prstClr val="black"/>
                </a:solidFill>
                <a:ea typeface="+mn-ea"/>
              </a:rPr>
              <a:t>February 11, 2011 / 60(05);133-137</a:t>
            </a:r>
            <a:r>
              <a:rPr lang="en-US" sz="1800">
                <a:solidFill>
                  <a:prstClr val="black"/>
                </a:solidFill>
                <a:ea typeface="+mn-ea"/>
              </a:rPr>
              <a:t/>
            </a:r>
            <a:br>
              <a:rPr lang="en-US" sz="1800">
                <a:solidFill>
                  <a:prstClr val="black"/>
                </a:solidFill>
                <a:ea typeface="+mn-ea"/>
              </a:rPr>
            </a:br>
            <a:endParaRPr lang="en-US" sz="1800">
              <a:solidFill>
                <a:prstClr val="black"/>
              </a:solidFill>
              <a:ea typeface="+mn-ea"/>
            </a:endParaRPr>
          </a:p>
        </p:txBody>
      </p:sp>
    </p:spTree>
    <p:extLst>
      <p:ext uri="{BB962C8B-B14F-4D97-AF65-F5344CB8AC3E}">
        <p14:creationId xmlns:p14="http://schemas.microsoft.com/office/powerpoint/2010/main" val="2078667891"/>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n-US" sz="4000" b="1" dirty="0" smtClean="0">
                <a:solidFill>
                  <a:schemeClr val="accent1"/>
                </a:solidFill>
              </a:rPr>
              <a:t>Characteristics of Patients </a:t>
            </a:r>
            <a:br>
              <a:rPr lang="en-US" sz="4000" b="1" dirty="0" smtClean="0">
                <a:solidFill>
                  <a:schemeClr val="accent1"/>
                </a:solidFill>
              </a:rPr>
            </a:br>
            <a:r>
              <a:rPr lang="en-US" sz="4000" b="1" dirty="0" smtClean="0">
                <a:solidFill>
                  <a:schemeClr val="accent1"/>
                </a:solidFill>
              </a:rPr>
              <a:t>with Discrepant Serology</a:t>
            </a:r>
          </a:p>
        </p:txBody>
      </p:sp>
      <p:sp>
        <p:nvSpPr>
          <p:cNvPr id="107523" name="Rectangle 3"/>
          <p:cNvSpPr>
            <a:spLocks noGrp="1" noChangeArrowheads="1"/>
          </p:cNvSpPr>
          <p:nvPr>
            <p:ph type="body" idx="1"/>
          </p:nvPr>
        </p:nvSpPr>
        <p:spPr/>
        <p:txBody>
          <a:bodyPr/>
          <a:lstStyle/>
          <a:p>
            <a:pPr>
              <a:buClr>
                <a:schemeClr val="accent1"/>
              </a:buClr>
            </a:pPr>
            <a:r>
              <a:rPr lang="en-US" dirty="0" smtClean="0"/>
              <a:t>N=288 patients with CLIA+, RPR- serology tested with TPPA</a:t>
            </a:r>
          </a:p>
          <a:p>
            <a:pPr>
              <a:buClr>
                <a:schemeClr val="accent1"/>
              </a:buClr>
            </a:pPr>
            <a:r>
              <a:rPr lang="en-US" dirty="0" smtClean="0"/>
              <a:t>CLIA+, RPR-, TPPA+ patients more likely than TPPA- patients to be:</a:t>
            </a:r>
          </a:p>
          <a:p>
            <a:pPr lvl="1">
              <a:lnSpc>
                <a:spcPct val="90000"/>
              </a:lnSpc>
              <a:buClr>
                <a:schemeClr val="accent1"/>
              </a:buClr>
              <a:buFont typeface="Arial" panose="020B0604020202020204" pitchFamily="34" charset="0"/>
              <a:buChar char="•"/>
            </a:pPr>
            <a:r>
              <a:rPr lang="en-US" dirty="0" smtClean="0"/>
              <a:t>Male </a:t>
            </a:r>
          </a:p>
          <a:p>
            <a:pPr lvl="1">
              <a:lnSpc>
                <a:spcPct val="90000"/>
              </a:lnSpc>
              <a:buClr>
                <a:schemeClr val="accent1"/>
              </a:buClr>
              <a:buFont typeface="Arial" panose="020B0604020202020204" pitchFamily="34" charset="0"/>
              <a:buChar char="•"/>
            </a:pPr>
            <a:r>
              <a:rPr lang="en-US" dirty="0" smtClean="0"/>
              <a:t>Men who have sex with men</a:t>
            </a:r>
          </a:p>
          <a:p>
            <a:pPr lvl="1">
              <a:lnSpc>
                <a:spcPct val="90000"/>
              </a:lnSpc>
              <a:buClr>
                <a:schemeClr val="accent1"/>
              </a:buClr>
              <a:buFont typeface="Arial" panose="020B0604020202020204" pitchFamily="34" charset="0"/>
              <a:buChar char="•"/>
            </a:pPr>
            <a:r>
              <a:rPr lang="en-US" dirty="0" smtClean="0"/>
              <a:t>HIV+</a:t>
            </a:r>
          </a:p>
          <a:p>
            <a:pPr lvl="1">
              <a:lnSpc>
                <a:spcPct val="90000"/>
              </a:lnSpc>
              <a:buClr>
                <a:schemeClr val="accent1"/>
              </a:buClr>
              <a:buFont typeface="Arial" panose="020B0604020202020204" pitchFamily="34" charset="0"/>
              <a:buChar char="•"/>
            </a:pPr>
            <a:r>
              <a:rPr lang="en-US" dirty="0" smtClean="0"/>
              <a:t>African-American</a:t>
            </a:r>
          </a:p>
        </p:txBody>
      </p:sp>
    </p:spTree>
    <p:extLst>
      <p:ext uri="{BB962C8B-B14F-4D97-AF65-F5344CB8AC3E}">
        <p14:creationId xmlns:p14="http://schemas.microsoft.com/office/powerpoint/2010/main" val="2371192915"/>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olidFill>
              </a:rPr>
              <a:t>Characteristics of Patients </a:t>
            </a:r>
            <a:br>
              <a:rPr lang="en-US" b="1" dirty="0">
                <a:solidFill>
                  <a:schemeClr val="tx2"/>
                </a:solidFill>
              </a:rPr>
            </a:br>
            <a:r>
              <a:rPr lang="en-US" b="1" dirty="0">
                <a:solidFill>
                  <a:schemeClr val="tx2"/>
                </a:solidFill>
              </a:rPr>
              <a:t>with Discrepant Serology</a:t>
            </a:r>
            <a:endParaRPr lang="en-US" dirty="0">
              <a:solidFill>
                <a:schemeClr val="tx2"/>
              </a:solidFill>
            </a:endParaRPr>
          </a:p>
        </p:txBody>
      </p:sp>
      <p:sp>
        <p:nvSpPr>
          <p:cNvPr id="3" name="Content Placeholder 2"/>
          <p:cNvSpPr>
            <a:spLocks noGrp="1"/>
          </p:cNvSpPr>
          <p:nvPr>
            <p:ph idx="1"/>
          </p:nvPr>
        </p:nvSpPr>
        <p:spPr/>
        <p:txBody>
          <a:bodyPr/>
          <a:lstStyle/>
          <a:p>
            <a:r>
              <a:rPr lang="en-US" dirty="0"/>
              <a:t>N=288 patients with CLIA+, RPR- serology tested with TP-PA</a:t>
            </a:r>
          </a:p>
          <a:p>
            <a:r>
              <a:rPr lang="en-US" dirty="0"/>
              <a:t>CLIA+, RPR-, TP-PA+ patients more likely than TP-PA- patients to be:</a:t>
            </a:r>
          </a:p>
          <a:p>
            <a:pPr lvl="1">
              <a:lnSpc>
                <a:spcPct val="90000"/>
              </a:lnSpc>
            </a:pPr>
            <a:r>
              <a:rPr lang="en-US" dirty="0"/>
              <a:t>Male </a:t>
            </a:r>
          </a:p>
          <a:p>
            <a:pPr lvl="1">
              <a:lnSpc>
                <a:spcPct val="90000"/>
              </a:lnSpc>
            </a:pPr>
            <a:r>
              <a:rPr lang="en-US" dirty="0"/>
              <a:t>Men who have sex with men</a:t>
            </a:r>
          </a:p>
          <a:p>
            <a:pPr lvl="1">
              <a:lnSpc>
                <a:spcPct val="90000"/>
              </a:lnSpc>
            </a:pPr>
            <a:r>
              <a:rPr lang="en-US" dirty="0"/>
              <a:t>HIV+</a:t>
            </a:r>
          </a:p>
          <a:p>
            <a:pPr lvl="1">
              <a:lnSpc>
                <a:spcPct val="90000"/>
              </a:lnSpc>
            </a:pPr>
            <a:r>
              <a:rPr lang="en-US" dirty="0"/>
              <a:t>African-American</a:t>
            </a:r>
          </a:p>
          <a:p>
            <a:endParaRPr lang="en-US" dirty="0"/>
          </a:p>
        </p:txBody>
      </p:sp>
    </p:spTree>
    <p:extLst>
      <p:ext uri="{BB962C8B-B14F-4D97-AF65-F5344CB8AC3E}">
        <p14:creationId xmlns:p14="http://schemas.microsoft.com/office/powerpoint/2010/main" val="621960095"/>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D7FB5E04-0EC2-4039-948F-56D287C5B827}" type="slidenum">
              <a:rPr lang="en-US" altLang="en-US" sz="1200" smtClean="0">
                <a:solidFill>
                  <a:srgbClr val="898989"/>
                </a:solidFill>
                <a:ea typeface="MS PGothic" pitchFamily="34" charset="-128"/>
              </a:rPr>
              <a:pPr/>
              <a:t>4</a:t>
            </a:fld>
            <a:endParaRPr lang="en-US" altLang="en-US" sz="1200" smtClean="0">
              <a:solidFill>
                <a:srgbClr val="898989"/>
              </a:solidFill>
              <a:ea typeface="MS PGothic" pitchFamily="34" charset="-128"/>
            </a:endParaRPr>
          </a:p>
        </p:txBody>
      </p:sp>
      <p:sp>
        <p:nvSpPr>
          <p:cNvPr id="27652" name="Rectangle 2"/>
          <p:cNvSpPr>
            <a:spLocks noGrp="1" noChangeArrowheads="1"/>
          </p:cNvSpPr>
          <p:nvPr>
            <p:ph type="title"/>
          </p:nvPr>
        </p:nvSpPr>
        <p:spPr>
          <a:xfrm>
            <a:off x="685800" y="304800"/>
            <a:ext cx="8305800" cy="762000"/>
          </a:xfrm>
        </p:spPr>
        <p:txBody>
          <a:bodyPr/>
          <a:lstStyle/>
          <a:p>
            <a:pPr eaLnBrk="1" hangingPunct="1"/>
            <a:r>
              <a:rPr lang="en-US" altLang="en-US" sz="3600" dirty="0" smtClean="0">
                <a:ea typeface="MS PGothic" pitchFamily="34" charset="-128"/>
              </a:rPr>
              <a:t>Syphilis – Quick Review</a:t>
            </a:r>
            <a:endParaRPr lang="en-US" altLang="en-US" sz="3600" i="1" dirty="0" smtClean="0">
              <a:ea typeface="MS PGothic" pitchFamily="34" charset="-128"/>
            </a:endParaRPr>
          </a:p>
        </p:txBody>
      </p:sp>
      <p:sp>
        <p:nvSpPr>
          <p:cNvPr id="27653" name="Rectangle 3"/>
          <p:cNvSpPr>
            <a:spLocks noGrp="1" noChangeArrowheads="1"/>
          </p:cNvSpPr>
          <p:nvPr>
            <p:ph type="body" idx="1"/>
          </p:nvPr>
        </p:nvSpPr>
        <p:spPr>
          <a:xfrm>
            <a:off x="609600" y="1371600"/>
            <a:ext cx="8077200" cy="4648200"/>
          </a:xfrm>
        </p:spPr>
        <p:txBody>
          <a:bodyPr/>
          <a:lstStyle/>
          <a:p>
            <a:pPr eaLnBrk="1" hangingPunct="1"/>
            <a:r>
              <a:rPr lang="en-US" altLang="en-US" sz="2800" dirty="0" smtClean="0">
                <a:ea typeface="MS PGothic" pitchFamily="34" charset="-128"/>
              </a:rPr>
              <a:t>Old and complex disease – “</a:t>
            </a:r>
            <a:r>
              <a:rPr lang="en-US" altLang="ja-JP" sz="2800" dirty="0" smtClean="0">
                <a:solidFill>
                  <a:srgbClr val="FF0000"/>
                </a:solidFill>
              </a:rPr>
              <a:t>to know syphilis is to know medicine</a:t>
            </a:r>
            <a:r>
              <a:rPr lang="en-US" altLang="en-US" sz="2800" dirty="0" smtClean="0">
                <a:solidFill>
                  <a:srgbClr val="FF0000"/>
                </a:solidFill>
                <a:ea typeface="MS PGothic" pitchFamily="34" charset="-128"/>
              </a:rPr>
              <a:t>”</a:t>
            </a:r>
            <a:endParaRPr lang="en-US" altLang="ja-JP" sz="2800" dirty="0" smtClean="0">
              <a:solidFill>
                <a:srgbClr val="FF0000"/>
              </a:solidFill>
            </a:endParaRPr>
          </a:p>
          <a:p>
            <a:pPr eaLnBrk="1" hangingPunct="1"/>
            <a:r>
              <a:rPr lang="en-US" altLang="en-US" sz="2800" dirty="0" smtClean="0">
                <a:ea typeface="MS PGothic" pitchFamily="34" charset="-128"/>
              </a:rPr>
              <a:t>Classified in stages – based on serology results plus presence or absence of signs and symptoms</a:t>
            </a:r>
          </a:p>
          <a:p>
            <a:pPr lvl="1" eaLnBrk="1" hangingPunct="1"/>
            <a:r>
              <a:rPr lang="en-US" altLang="en-US" sz="2400" dirty="0" smtClean="0">
                <a:solidFill>
                  <a:srgbClr val="FF0000"/>
                </a:solidFill>
                <a:ea typeface="MS PGothic" pitchFamily="34" charset="-128"/>
              </a:rPr>
              <a:t>Can affect virtually every organ with a myriad of clinical manifestations – “the great imitator”</a:t>
            </a:r>
          </a:p>
          <a:p>
            <a:pPr lvl="1" eaLnBrk="1" hangingPunct="1"/>
            <a:r>
              <a:rPr lang="en-US" altLang="en-US" sz="2400" dirty="0" smtClean="0">
                <a:solidFill>
                  <a:srgbClr val="FF0000"/>
                </a:solidFill>
                <a:ea typeface="MS PGothic" pitchFamily="34" charset="-128"/>
              </a:rPr>
              <a:t>May have long periods of latency</a:t>
            </a:r>
          </a:p>
          <a:p>
            <a:pPr lvl="1" eaLnBrk="1" hangingPunct="1"/>
            <a:r>
              <a:rPr lang="en-US" altLang="en-US" sz="2400" dirty="0" smtClean="0">
                <a:solidFill>
                  <a:srgbClr val="FF0000"/>
                </a:solidFill>
                <a:ea typeface="MS PGothic" pitchFamily="34" charset="-128"/>
              </a:rPr>
              <a:t>Relatively easily treated</a:t>
            </a:r>
            <a:endParaRPr lang="en-US" altLang="en-US" dirty="0" smtClean="0">
              <a:solidFill>
                <a:srgbClr val="FF0000"/>
              </a:solidFill>
              <a:ea typeface="MS PGothic" pitchFamily="34" charset="-128"/>
            </a:endParaRPr>
          </a:p>
          <a:p>
            <a:pPr eaLnBrk="1" hangingPunct="1"/>
            <a:r>
              <a:rPr lang="en-US" altLang="en-US" sz="2800" dirty="0" smtClean="0">
                <a:ea typeface="MS PGothic" pitchFamily="34" charset="-128"/>
              </a:rPr>
              <a:t>Infectious Syphilis – early stages (primary, secondary, early latent)</a:t>
            </a:r>
          </a:p>
        </p:txBody>
      </p:sp>
    </p:spTree>
    <p:extLst>
      <p:ext uri="{BB962C8B-B14F-4D97-AF65-F5344CB8AC3E}">
        <p14:creationId xmlns:p14="http://schemas.microsoft.com/office/powerpoint/2010/main" val="3463063891"/>
      </p:ext>
    </p:ext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077200" cy="1143000"/>
          </a:xfrm>
        </p:spPr>
        <p:txBody>
          <a:bodyPr>
            <a:normAutofit fontScale="90000"/>
          </a:bodyPr>
          <a:lstStyle/>
          <a:p>
            <a:r>
              <a:rPr lang="en-US" sz="2700" dirty="0">
                <a:solidFill>
                  <a:schemeClr val="tx2"/>
                </a:solidFill>
              </a:rPr>
              <a:t>Direct Comparison of Traditional and Reverse Syphilis Screening Algorithms in a Population with a Low Prevalence of Syphilis             </a:t>
            </a:r>
            <a:r>
              <a:rPr lang="en-US" sz="2700" dirty="0" smtClean="0">
                <a:solidFill>
                  <a:schemeClr val="tx2"/>
                </a:solidFill>
              </a:rPr>
              <a:t>               					</a:t>
            </a:r>
            <a:r>
              <a:rPr lang="en-US" sz="2000" dirty="0" err="1" smtClean="0"/>
              <a:t>Binnicker</a:t>
            </a:r>
            <a:r>
              <a:rPr lang="en-US" sz="2000" dirty="0"/>
              <a:t>, et al, JCM, 2012</a:t>
            </a:r>
          </a:p>
        </p:txBody>
      </p:sp>
      <p:sp>
        <p:nvSpPr>
          <p:cNvPr id="5" name="Content Placeholder 4"/>
          <p:cNvSpPr>
            <a:spLocks noGrp="1"/>
          </p:cNvSpPr>
          <p:nvPr>
            <p:ph sz="half" idx="1"/>
          </p:nvPr>
        </p:nvSpPr>
        <p:spPr/>
        <p:txBody>
          <a:bodyPr/>
          <a:lstStyle/>
          <a:p>
            <a:pPr marL="285750" indent="-285750"/>
            <a:r>
              <a:rPr lang="en-US" dirty="0"/>
              <a:t>Prospectively collected sera for testing by both algorithms</a:t>
            </a:r>
          </a:p>
          <a:p>
            <a:pPr marL="285750" indent="-285750"/>
            <a:r>
              <a:rPr lang="en-US" dirty="0"/>
              <a:t>No duplicate patients</a:t>
            </a:r>
          </a:p>
          <a:p>
            <a:pPr marL="285750" indent="-285750"/>
            <a:r>
              <a:rPr lang="en-US" dirty="0"/>
              <a:t>1000 patients tested (sequential)</a:t>
            </a:r>
          </a:p>
          <a:p>
            <a:endParaRPr lang="en-US" dirty="0"/>
          </a:p>
        </p:txBody>
      </p:sp>
      <p:pic>
        <p:nvPicPr>
          <p:cNvPr id="7" name="Content Placeholder 3"/>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1752600"/>
            <a:ext cx="4114800" cy="3886199"/>
          </a:xfrm>
        </p:spPr>
      </p:pic>
    </p:spTree>
    <p:extLst>
      <p:ext uri="{BB962C8B-B14F-4D97-AF65-F5344CB8AC3E}">
        <p14:creationId xmlns:p14="http://schemas.microsoft.com/office/powerpoint/2010/main" val="1646607295"/>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53" y="990600"/>
            <a:ext cx="8305800" cy="1143000"/>
          </a:xfrm>
        </p:spPr>
        <p:txBody>
          <a:bodyPr>
            <a:normAutofit/>
          </a:bodyPr>
          <a:lstStyle/>
          <a:p>
            <a:r>
              <a:rPr lang="en-US" sz="2400" u="sng" dirty="0" smtClean="0">
                <a:solidFill>
                  <a:schemeClr val="tx2"/>
                </a:solidFill>
              </a:rPr>
              <a:t>Results – Traditional Algorithm</a:t>
            </a:r>
            <a:r>
              <a:rPr lang="en-US" sz="2400" dirty="0" smtClean="0">
                <a:solidFill>
                  <a:schemeClr val="tx2"/>
                </a:solidFill>
              </a:rPr>
              <a:t>        </a:t>
            </a:r>
            <a:r>
              <a:rPr lang="en-US" sz="2400" u="sng" dirty="0" smtClean="0">
                <a:solidFill>
                  <a:schemeClr val="tx2"/>
                </a:solidFill>
              </a:rPr>
              <a:t>Results – Reverse Algorithm</a:t>
            </a:r>
            <a:endParaRPr lang="en-US" sz="2400" u="sng" dirty="0">
              <a:solidFill>
                <a:schemeClr val="tx2"/>
              </a:solidFill>
            </a:endParaRPr>
          </a:p>
        </p:txBody>
      </p:sp>
      <p:sp>
        <p:nvSpPr>
          <p:cNvPr id="3" name="Content Placeholder 2"/>
          <p:cNvSpPr>
            <a:spLocks noGrp="1"/>
          </p:cNvSpPr>
          <p:nvPr>
            <p:ph sz="half" idx="1"/>
          </p:nvPr>
        </p:nvSpPr>
        <p:spPr>
          <a:xfrm>
            <a:off x="685800" y="1828800"/>
            <a:ext cx="3810001" cy="4495800"/>
          </a:xfrm>
          <a:noFill/>
          <a:ln>
            <a:solidFill>
              <a:schemeClr val="accent1">
                <a:shade val="50000"/>
              </a:schemeClr>
            </a:solidFill>
          </a:ln>
        </p:spPr>
        <p:txBody>
          <a:bodyPr>
            <a:normAutofit fontScale="77500" lnSpcReduction="20000"/>
          </a:bodyPr>
          <a:lstStyle/>
          <a:p>
            <a:pPr>
              <a:buClr>
                <a:schemeClr val="accent1"/>
              </a:buClr>
            </a:pPr>
            <a:endParaRPr lang="en-US" sz="2600" u="sng" dirty="0" smtClean="0"/>
          </a:p>
          <a:p>
            <a:pPr>
              <a:buClr>
                <a:schemeClr val="accent1"/>
              </a:buClr>
            </a:pPr>
            <a:r>
              <a:rPr lang="en-US" sz="2600" u="sng" dirty="0" smtClean="0"/>
              <a:t>4/1000  + RPR</a:t>
            </a:r>
          </a:p>
          <a:p>
            <a:pPr lvl="1">
              <a:buClr>
                <a:schemeClr val="accent1"/>
              </a:buClr>
              <a:buFont typeface="Arial" panose="020B0604020202020204" pitchFamily="34" charset="0"/>
              <a:buChar char="•"/>
            </a:pPr>
            <a:r>
              <a:rPr lang="en-US" dirty="0" smtClean="0"/>
              <a:t>4/4 TPPA + </a:t>
            </a:r>
          </a:p>
          <a:p>
            <a:pPr lvl="1">
              <a:buClr>
                <a:schemeClr val="accent1"/>
              </a:buClr>
              <a:buFont typeface="Arial" panose="020B0604020202020204" pitchFamily="34" charset="0"/>
              <a:buChar char="•"/>
            </a:pPr>
            <a:r>
              <a:rPr lang="en-US" dirty="0" smtClean="0"/>
              <a:t>1/4 – 1:128 </a:t>
            </a:r>
            <a:r>
              <a:rPr lang="en-US" dirty="0" err="1" smtClean="0"/>
              <a:t>neurosyphilis</a:t>
            </a:r>
            <a:r>
              <a:rPr lang="en-US" dirty="0" smtClean="0"/>
              <a:t> (HIV)</a:t>
            </a:r>
          </a:p>
          <a:p>
            <a:pPr lvl="1">
              <a:buClr>
                <a:schemeClr val="accent1"/>
              </a:buClr>
              <a:buFont typeface="Arial" panose="020B0604020202020204" pitchFamily="34" charset="0"/>
              <a:buChar char="•"/>
            </a:pPr>
            <a:r>
              <a:rPr lang="en-US" dirty="0" smtClean="0"/>
              <a:t>3/4 – Past treated syphilis</a:t>
            </a:r>
          </a:p>
          <a:p>
            <a:pPr lvl="2">
              <a:buClr>
                <a:schemeClr val="accent1"/>
              </a:buClr>
            </a:pPr>
            <a:r>
              <a:rPr lang="en-US" dirty="0" smtClean="0"/>
              <a:t>RPR titers -  1:1 </a:t>
            </a:r>
          </a:p>
          <a:p>
            <a:pPr lvl="2">
              <a:buClr>
                <a:schemeClr val="accent1"/>
              </a:buClr>
            </a:pPr>
            <a:r>
              <a:rPr lang="en-US" dirty="0" smtClean="0"/>
              <a:t>2/3 with HIV infection </a:t>
            </a:r>
          </a:p>
          <a:p>
            <a:pPr lvl="2">
              <a:buClr>
                <a:schemeClr val="accent1"/>
              </a:buClr>
            </a:pPr>
            <a:endParaRPr lang="en-US" dirty="0" smtClean="0"/>
          </a:p>
          <a:p>
            <a:pPr>
              <a:buClr>
                <a:schemeClr val="accent1"/>
              </a:buClr>
            </a:pPr>
            <a:r>
              <a:rPr lang="en-US" u="sng" dirty="0" smtClean="0"/>
              <a:t>996/1000  - RPR (</a:t>
            </a:r>
            <a:r>
              <a:rPr lang="en-US" u="sng" dirty="0" err="1" smtClean="0"/>
              <a:t>neg</a:t>
            </a:r>
            <a:r>
              <a:rPr lang="en-US" u="sng" dirty="0" smtClean="0"/>
              <a:t>)</a:t>
            </a:r>
            <a:endParaRPr lang="en-US" dirty="0"/>
          </a:p>
        </p:txBody>
      </p:sp>
      <p:sp>
        <p:nvSpPr>
          <p:cNvPr id="4" name="Content Placeholder 3"/>
          <p:cNvSpPr>
            <a:spLocks noGrp="1"/>
          </p:cNvSpPr>
          <p:nvPr>
            <p:ph sz="half" idx="2"/>
          </p:nvPr>
        </p:nvSpPr>
        <p:spPr>
          <a:xfrm>
            <a:off x="4689543" y="1828800"/>
            <a:ext cx="4114800" cy="4495800"/>
          </a:xfrm>
          <a:ln>
            <a:solidFill>
              <a:schemeClr val="accent1">
                <a:shade val="50000"/>
              </a:schemeClr>
            </a:solidFill>
          </a:ln>
        </p:spPr>
        <p:txBody>
          <a:bodyPr>
            <a:normAutofit fontScale="77500" lnSpcReduction="20000"/>
          </a:bodyPr>
          <a:lstStyle/>
          <a:p>
            <a:pPr>
              <a:buClr>
                <a:schemeClr val="accent1"/>
              </a:buClr>
            </a:pPr>
            <a:endParaRPr lang="en-US" sz="2600" dirty="0" smtClean="0"/>
          </a:p>
          <a:p>
            <a:pPr>
              <a:buClr>
                <a:schemeClr val="accent1"/>
              </a:buClr>
            </a:pPr>
            <a:r>
              <a:rPr lang="en-US" sz="2600" u="sng" dirty="0" smtClean="0"/>
              <a:t>15/1000 </a:t>
            </a:r>
            <a:r>
              <a:rPr lang="en-US" sz="2600" u="sng" dirty="0"/>
              <a:t>+ </a:t>
            </a:r>
            <a:r>
              <a:rPr lang="en-US" sz="2600" u="sng" dirty="0" err="1"/>
              <a:t>Bioplex</a:t>
            </a:r>
            <a:r>
              <a:rPr lang="en-US" sz="2600" u="sng" dirty="0"/>
              <a:t> (1.5% positive)</a:t>
            </a:r>
          </a:p>
          <a:p>
            <a:pPr lvl="1">
              <a:buClr>
                <a:schemeClr val="accent1"/>
              </a:buClr>
            </a:pPr>
            <a:r>
              <a:rPr lang="en-US" dirty="0"/>
              <a:t>9/15 +TPPA </a:t>
            </a:r>
          </a:p>
          <a:p>
            <a:pPr lvl="2">
              <a:buClr>
                <a:schemeClr val="accent1"/>
              </a:buClr>
            </a:pPr>
            <a:r>
              <a:rPr lang="en-US" dirty="0"/>
              <a:t>4/9 +TPPA/+</a:t>
            </a:r>
            <a:r>
              <a:rPr lang="en-US" dirty="0" smtClean="0"/>
              <a:t>RPR</a:t>
            </a:r>
          </a:p>
          <a:p>
            <a:pPr lvl="2">
              <a:buClr>
                <a:schemeClr val="accent1"/>
              </a:buClr>
            </a:pPr>
            <a:r>
              <a:rPr lang="en-US" dirty="0" smtClean="0"/>
              <a:t>5/9 </a:t>
            </a:r>
            <a:r>
              <a:rPr lang="en-US" dirty="0"/>
              <a:t>+TPPA and RPR negative</a:t>
            </a:r>
          </a:p>
          <a:p>
            <a:pPr lvl="3">
              <a:buClr>
                <a:schemeClr val="accent1"/>
              </a:buClr>
              <a:buFont typeface="Arial" panose="020B0604020202020204" pitchFamily="34" charset="0"/>
              <a:buChar char="•"/>
            </a:pPr>
            <a:r>
              <a:rPr lang="en-US" sz="2200" dirty="0"/>
              <a:t>3/5 </a:t>
            </a:r>
            <a:r>
              <a:rPr lang="en-US" sz="2200" dirty="0" smtClean="0"/>
              <a:t>past </a:t>
            </a:r>
            <a:r>
              <a:rPr lang="en-US" sz="2200" dirty="0"/>
              <a:t>treated syphilis</a:t>
            </a:r>
          </a:p>
          <a:p>
            <a:pPr lvl="3">
              <a:buClr>
                <a:schemeClr val="accent1"/>
              </a:buClr>
              <a:buFont typeface="Arial" panose="020B0604020202020204" pitchFamily="34" charset="0"/>
              <a:buChar char="•"/>
            </a:pPr>
            <a:r>
              <a:rPr lang="en-US" sz="2200" dirty="0" smtClean="0"/>
              <a:t>2/5 </a:t>
            </a:r>
            <a:r>
              <a:rPr lang="en-US" sz="2200" dirty="0"/>
              <a:t>latent syphilis and </a:t>
            </a:r>
            <a:r>
              <a:rPr lang="en-US" sz="2200" dirty="0" smtClean="0"/>
              <a:t> </a:t>
            </a:r>
            <a:r>
              <a:rPr lang="en-US" sz="2200" dirty="0"/>
              <a:t>treated </a:t>
            </a:r>
          </a:p>
          <a:p>
            <a:pPr lvl="4">
              <a:buClr>
                <a:schemeClr val="accent1"/>
              </a:buClr>
            </a:pPr>
            <a:r>
              <a:rPr lang="en-US" dirty="0" smtClean="0"/>
              <a:t>Immigration </a:t>
            </a:r>
            <a:r>
              <a:rPr lang="en-US" dirty="0"/>
              <a:t>screen and pre-transplant screen</a:t>
            </a:r>
          </a:p>
          <a:p>
            <a:pPr lvl="1">
              <a:buClr>
                <a:schemeClr val="accent1"/>
              </a:buClr>
            </a:pPr>
            <a:r>
              <a:rPr lang="en-US" dirty="0"/>
              <a:t>6/15 TPPA negative/RPR negative</a:t>
            </a:r>
          </a:p>
          <a:p>
            <a:pPr lvl="3">
              <a:buClr>
                <a:schemeClr val="accent1"/>
              </a:buClr>
            </a:pPr>
            <a:r>
              <a:rPr lang="en-US" dirty="0"/>
              <a:t>Presumed false positive </a:t>
            </a:r>
            <a:r>
              <a:rPr lang="en-US" dirty="0" err="1"/>
              <a:t>Bioplex</a:t>
            </a:r>
            <a:endParaRPr lang="en-US" dirty="0"/>
          </a:p>
          <a:p>
            <a:pPr lvl="3">
              <a:buClr>
                <a:schemeClr val="accent1"/>
              </a:buClr>
            </a:pPr>
            <a:r>
              <a:rPr lang="en-US" dirty="0"/>
              <a:t>Cognitive disorder (3), urinary incontinence, vaginal discharge, </a:t>
            </a:r>
            <a:r>
              <a:rPr lang="en-US" dirty="0" err="1"/>
              <a:t>pretransplant</a:t>
            </a:r>
            <a:r>
              <a:rPr lang="en-US" dirty="0"/>
              <a:t> </a:t>
            </a:r>
            <a:r>
              <a:rPr lang="en-US" dirty="0" smtClean="0"/>
              <a:t>exam</a:t>
            </a:r>
          </a:p>
          <a:p>
            <a:pPr>
              <a:buClr>
                <a:schemeClr val="accent1"/>
              </a:buClr>
            </a:pPr>
            <a:r>
              <a:rPr lang="en-US" u="sng" dirty="0" smtClean="0"/>
              <a:t>985/1000 </a:t>
            </a:r>
            <a:r>
              <a:rPr lang="en-US" u="sng" dirty="0" err="1" smtClean="0"/>
              <a:t>Bioplex</a:t>
            </a:r>
            <a:r>
              <a:rPr lang="en-US" u="sng" dirty="0" smtClean="0"/>
              <a:t> negative</a:t>
            </a:r>
            <a:endParaRPr lang="en-US" u="sng" dirty="0"/>
          </a:p>
          <a:p>
            <a:endParaRPr lang="en-US" dirty="0"/>
          </a:p>
        </p:txBody>
      </p:sp>
      <p:sp>
        <p:nvSpPr>
          <p:cNvPr id="5" name="TextBox 4"/>
          <p:cNvSpPr txBox="1"/>
          <p:nvPr/>
        </p:nvSpPr>
        <p:spPr>
          <a:xfrm>
            <a:off x="538264" y="197794"/>
            <a:ext cx="8605736" cy="1107996"/>
          </a:xfrm>
          <a:prstGeom prst="rect">
            <a:avLst/>
          </a:prstGeom>
          <a:noFill/>
        </p:spPr>
        <p:txBody>
          <a:bodyPr wrap="square" rtlCol="0">
            <a:spAutoFit/>
          </a:bodyPr>
          <a:lstStyle/>
          <a:p>
            <a:r>
              <a:rPr lang="en-US" sz="2200" dirty="0">
                <a:solidFill>
                  <a:schemeClr val="tx2"/>
                </a:solidFill>
              </a:rPr>
              <a:t>Direct Comparison of Traditional and Reverse Syphilis Screening Algorithms in a Population with a Low Prevalence of Syphilis   </a:t>
            </a:r>
            <a:r>
              <a:rPr lang="en-US" sz="2200" dirty="0" smtClean="0">
                <a:solidFill>
                  <a:schemeClr val="tx2"/>
                </a:solidFill>
              </a:rPr>
              <a:t>                       							</a:t>
            </a:r>
            <a:endParaRPr lang="en-US" dirty="0"/>
          </a:p>
        </p:txBody>
      </p:sp>
      <p:sp>
        <p:nvSpPr>
          <p:cNvPr id="6" name="TextBox 5"/>
          <p:cNvSpPr txBox="1"/>
          <p:nvPr/>
        </p:nvSpPr>
        <p:spPr>
          <a:xfrm>
            <a:off x="6629400" y="838200"/>
            <a:ext cx="2438400" cy="307777"/>
          </a:xfrm>
          <a:prstGeom prst="rect">
            <a:avLst/>
          </a:prstGeom>
          <a:noFill/>
        </p:spPr>
        <p:txBody>
          <a:bodyPr wrap="square" rtlCol="0">
            <a:spAutoFit/>
          </a:bodyPr>
          <a:lstStyle/>
          <a:p>
            <a:r>
              <a:rPr lang="en-US" sz="1400" dirty="0" err="1"/>
              <a:t>Binnicker</a:t>
            </a:r>
            <a:r>
              <a:rPr lang="en-US" sz="1400" dirty="0"/>
              <a:t>, et al, JCM, 2012</a:t>
            </a:r>
          </a:p>
        </p:txBody>
      </p:sp>
    </p:spTree>
    <p:extLst>
      <p:ext uri="{BB962C8B-B14F-4D97-AF65-F5344CB8AC3E}">
        <p14:creationId xmlns:p14="http://schemas.microsoft.com/office/powerpoint/2010/main" val="706718657"/>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914400"/>
            <a:ext cx="8077200" cy="345832"/>
          </a:xfrm>
        </p:spPr>
        <p:txBody>
          <a:bodyPr>
            <a:normAutofit fontScale="90000"/>
          </a:bodyPr>
          <a:lstStyle/>
          <a:p>
            <a:r>
              <a:rPr lang="en-US" dirty="0" smtClean="0">
                <a:solidFill>
                  <a:schemeClr val="accent1"/>
                </a:solidFill>
              </a:rPr>
              <a:t>Conclusions:</a:t>
            </a:r>
            <a:endParaRPr lang="en-US" dirty="0">
              <a:solidFill>
                <a:schemeClr val="accent1"/>
              </a:solidFill>
            </a:endParaRPr>
          </a:p>
        </p:txBody>
      </p:sp>
      <p:sp>
        <p:nvSpPr>
          <p:cNvPr id="6" name="Content Placeholder 5"/>
          <p:cNvSpPr>
            <a:spLocks noGrp="1"/>
          </p:cNvSpPr>
          <p:nvPr>
            <p:ph idx="1"/>
          </p:nvPr>
        </p:nvSpPr>
        <p:spPr/>
        <p:txBody>
          <a:bodyPr/>
          <a:lstStyle/>
          <a:p>
            <a:pPr>
              <a:buClr>
                <a:schemeClr val="accent1"/>
              </a:buClr>
            </a:pPr>
            <a:r>
              <a:rPr lang="en-US" dirty="0"/>
              <a:t>Traditional </a:t>
            </a:r>
            <a:r>
              <a:rPr lang="en-US" dirty="0" smtClean="0"/>
              <a:t>algorithm - no </a:t>
            </a:r>
            <a:r>
              <a:rPr lang="en-US" dirty="0"/>
              <a:t>false positives in this study (not always true)</a:t>
            </a:r>
          </a:p>
          <a:p>
            <a:pPr>
              <a:buClr>
                <a:schemeClr val="accent1"/>
              </a:buClr>
            </a:pPr>
            <a:r>
              <a:rPr lang="en-US" dirty="0"/>
              <a:t>Reverse algorithm resulted in “false positive” rate of .6% but also identified 2 cases of latent syphilis needing treatment</a:t>
            </a:r>
          </a:p>
          <a:p>
            <a:pPr>
              <a:buClr>
                <a:schemeClr val="accent1"/>
              </a:buClr>
            </a:pPr>
            <a:r>
              <a:rPr lang="en-US" dirty="0"/>
              <a:t>Given rate of false positive EIA – important to do second specific antibody test</a:t>
            </a:r>
          </a:p>
          <a:p>
            <a:pPr>
              <a:buClr>
                <a:schemeClr val="accent1"/>
              </a:buClr>
            </a:pPr>
            <a:endParaRPr lang="en-US" dirty="0"/>
          </a:p>
        </p:txBody>
      </p:sp>
      <p:sp>
        <p:nvSpPr>
          <p:cNvPr id="2" name="TextBox 1"/>
          <p:cNvSpPr txBox="1"/>
          <p:nvPr/>
        </p:nvSpPr>
        <p:spPr>
          <a:xfrm>
            <a:off x="762000" y="152400"/>
            <a:ext cx="8229600" cy="646331"/>
          </a:xfrm>
          <a:prstGeom prst="rect">
            <a:avLst/>
          </a:prstGeom>
          <a:noFill/>
        </p:spPr>
        <p:txBody>
          <a:bodyPr wrap="square" rtlCol="0">
            <a:spAutoFit/>
          </a:bodyPr>
          <a:lstStyle/>
          <a:p>
            <a:r>
              <a:rPr lang="en-US" dirty="0">
                <a:solidFill>
                  <a:schemeClr val="tx2"/>
                </a:solidFill>
              </a:rPr>
              <a:t>Direct Comparison of Traditional and Reverse Syphilis Screening Algorithms in a Population with a Low Prevalence of Syphilis </a:t>
            </a:r>
            <a:endParaRPr lang="en-US" dirty="0"/>
          </a:p>
        </p:txBody>
      </p:sp>
      <p:sp>
        <p:nvSpPr>
          <p:cNvPr id="3" name="TextBox 2"/>
          <p:cNvSpPr txBox="1"/>
          <p:nvPr/>
        </p:nvSpPr>
        <p:spPr>
          <a:xfrm>
            <a:off x="5943600" y="441518"/>
            <a:ext cx="2514600" cy="307777"/>
          </a:xfrm>
          <a:prstGeom prst="rect">
            <a:avLst/>
          </a:prstGeom>
          <a:noFill/>
        </p:spPr>
        <p:txBody>
          <a:bodyPr wrap="square" rtlCol="0">
            <a:spAutoFit/>
          </a:bodyPr>
          <a:lstStyle/>
          <a:p>
            <a:r>
              <a:rPr lang="en-US" sz="1400" dirty="0" err="1"/>
              <a:t>Binnicker</a:t>
            </a:r>
            <a:r>
              <a:rPr lang="en-US" sz="1400" dirty="0"/>
              <a:t>, et al, JCM, 2012</a:t>
            </a:r>
          </a:p>
        </p:txBody>
      </p:sp>
    </p:spTree>
    <p:extLst>
      <p:ext uri="{BB962C8B-B14F-4D97-AF65-F5344CB8AC3E}">
        <p14:creationId xmlns:p14="http://schemas.microsoft.com/office/powerpoint/2010/main" val="1142657971"/>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1500" b="1">
                <a:latin typeface="Arial" charset="0"/>
              </a:rPr>
              <a:t>Serologic results.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1194606"/>
            <a:ext cx="53582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334000" y="68047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dirty="0">
                <a:solidFill>
                  <a:schemeClr val="tx1"/>
                </a:solidFill>
                <a:latin typeface="Arial" charset="0"/>
              </a:rPr>
              <a:t>Tong M et al. </a:t>
            </a:r>
            <a:r>
              <a:rPr lang="en-GB" sz="1100" b="1" dirty="0" err="1">
                <a:solidFill>
                  <a:schemeClr val="tx1"/>
                </a:solidFill>
                <a:latin typeface="Arial" charset="0"/>
              </a:rPr>
              <a:t>Clin</a:t>
            </a:r>
            <a:r>
              <a:rPr lang="en-GB" sz="1100" b="1" dirty="0">
                <a:solidFill>
                  <a:schemeClr val="tx1"/>
                </a:solidFill>
                <a:latin typeface="Arial" charset="0"/>
              </a:rPr>
              <a:t> Infect Dis. 2014;58:1116-1124</a:t>
            </a:r>
          </a:p>
        </p:txBody>
      </p:sp>
      <p:sp>
        <p:nvSpPr>
          <p:cNvPr id="3077" name="Text Box 5"/>
          <p:cNvSpPr txBox="1">
            <a:spLocks noChangeArrowheads="1"/>
          </p:cNvSpPr>
          <p:nvPr/>
        </p:nvSpPr>
        <p:spPr bwMode="auto">
          <a:xfrm>
            <a:off x="87281" y="6562066"/>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sz="900" dirty="0">
                <a:solidFill>
                  <a:schemeClr val="tx1"/>
                </a:solidFill>
                <a:latin typeface="Arial" charset="0"/>
              </a:rPr>
              <a:t>© The Author 2014. Published by Oxford University Press on behalf of the Infectious Diseas</a:t>
            </a:r>
            <a:r>
              <a:rPr lang="en-GB" sz="900" dirty="0">
                <a:latin typeface="Arial" charset="0"/>
              </a:rPr>
              <a:t>es </a:t>
            </a:r>
            <a:r>
              <a:rPr lang="en-GB" sz="900" dirty="0">
                <a:solidFill>
                  <a:schemeClr val="tx1"/>
                </a:solidFill>
                <a:latin typeface="Arial" charset="0"/>
              </a:rPr>
              <a:t>Society of America. </a:t>
            </a:r>
            <a:endParaRPr lang="en-GB" sz="900" dirty="0">
              <a:latin typeface="Arial" charset="0"/>
            </a:endParaRPr>
          </a:p>
        </p:txBody>
      </p:sp>
      <p:sp>
        <p:nvSpPr>
          <p:cNvPr id="2" name="TextBox 1"/>
          <p:cNvSpPr txBox="1"/>
          <p:nvPr/>
        </p:nvSpPr>
        <p:spPr>
          <a:xfrm>
            <a:off x="337921" y="2057400"/>
            <a:ext cx="2410800" cy="646331"/>
          </a:xfrm>
          <a:prstGeom prst="rect">
            <a:avLst/>
          </a:prstGeom>
          <a:noFill/>
        </p:spPr>
        <p:txBody>
          <a:bodyPr wrap="square" rtlCol="0">
            <a:spAutoFit/>
          </a:bodyPr>
          <a:lstStyle/>
          <a:p>
            <a:r>
              <a:rPr lang="en-US" dirty="0" smtClean="0">
                <a:solidFill>
                  <a:schemeClr val="tx2">
                    <a:lumMod val="75000"/>
                  </a:schemeClr>
                </a:solidFill>
              </a:rPr>
              <a:t>21,215/24,124 negative on all tests (88%)</a:t>
            </a:r>
            <a:endParaRPr lang="en-US" dirty="0">
              <a:solidFill>
                <a:schemeClr val="tx2">
                  <a:lumMod val="75000"/>
                </a:schemeClr>
              </a:solidFill>
            </a:endParaRPr>
          </a:p>
        </p:txBody>
      </p:sp>
      <p:sp>
        <p:nvSpPr>
          <p:cNvPr id="3" name="TextBox 2"/>
          <p:cNvSpPr txBox="1"/>
          <p:nvPr/>
        </p:nvSpPr>
        <p:spPr>
          <a:xfrm>
            <a:off x="325440" y="1318307"/>
            <a:ext cx="2590800" cy="646331"/>
          </a:xfrm>
          <a:prstGeom prst="rect">
            <a:avLst/>
          </a:prstGeom>
          <a:noFill/>
        </p:spPr>
        <p:txBody>
          <a:bodyPr wrap="square" rtlCol="0">
            <a:spAutoFit/>
          </a:bodyPr>
          <a:lstStyle/>
          <a:p>
            <a:r>
              <a:rPr lang="en-US" dirty="0">
                <a:solidFill>
                  <a:schemeClr val="tx2">
                    <a:lumMod val="75000"/>
                  </a:schemeClr>
                </a:solidFill>
              </a:rPr>
              <a:t>2,071/24,124 positive </a:t>
            </a:r>
          </a:p>
          <a:p>
            <a:r>
              <a:rPr lang="en-US" dirty="0">
                <a:solidFill>
                  <a:schemeClr val="tx2">
                    <a:lumMod val="75000"/>
                  </a:schemeClr>
                </a:solidFill>
              </a:rPr>
              <a:t>on all tests (8.5%)</a:t>
            </a:r>
            <a:endParaRPr lang="en-US" dirty="0">
              <a:solidFill>
                <a:schemeClr val="tx2">
                  <a:lumMod val="75000"/>
                </a:schemeClr>
              </a:solidFill>
            </a:endParaRPr>
          </a:p>
        </p:txBody>
      </p:sp>
      <p:sp>
        <p:nvSpPr>
          <p:cNvPr id="4" name="TextBox 3"/>
          <p:cNvSpPr txBox="1"/>
          <p:nvPr/>
        </p:nvSpPr>
        <p:spPr>
          <a:xfrm>
            <a:off x="138807" y="2827421"/>
            <a:ext cx="2873880" cy="3970318"/>
          </a:xfrm>
          <a:prstGeom prst="rect">
            <a:avLst/>
          </a:prstGeom>
          <a:noFill/>
        </p:spPr>
        <p:txBody>
          <a:bodyPr wrap="square" rtlCol="0">
            <a:spAutoFit/>
          </a:bodyPr>
          <a:lstStyle/>
          <a:p>
            <a:endParaRPr lang="en-US" dirty="0" smtClean="0"/>
          </a:p>
          <a:p>
            <a:r>
              <a:rPr lang="en-US" dirty="0" smtClean="0"/>
              <a:t>2071 RPR + TPPA+CIA+ </a:t>
            </a:r>
            <a:endParaRPr lang="en-US" dirty="0" smtClean="0"/>
          </a:p>
          <a:p>
            <a:r>
              <a:rPr lang="en-US" dirty="0" smtClean="0"/>
              <a:t>    18 </a:t>
            </a:r>
            <a:r>
              <a:rPr lang="en-US" dirty="0" smtClean="0"/>
              <a:t>RPR + TPPA +CIA </a:t>
            </a:r>
            <a:r>
              <a:rPr lang="en-US" dirty="0" smtClean="0"/>
              <a:t>-</a:t>
            </a:r>
            <a:endParaRPr lang="en-US" dirty="0" smtClean="0"/>
          </a:p>
          <a:p>
            <a:r>
              <a:rPr lang="en-US" dirty="0" smtClean="0"/>
              <a:t>    </a:t>
            </a:r>
            <a:r>
              <a:rPr lang="en-US" dirty="0" smtClean="0"/>
              <a:t>71 RPR+TPPA-CIA-</a:t>
            </a:r>
          </a:p>
          <a:p>
            <a:r>
              <a:rPr lang="en-US" dirty="0"/>
              <a:t> </a:t>
            </a:r>
            <a:r>
              <a:rPr lang="en-US" dirty="0" smtClean="0"/>
              <a:t>      1RPR+TPPA-CIA+</a:t>
            </a:r>
            <a:endParaRPr lang="en-US" dirty="0" smtClean="0"/>
          </a:p>
          <a:p>
            <a:endParaRPr lang="en-US" dirty="0"/>
          </a:p>
          <a:p>
            <a:r>
              <a:rPr lang="en-US" dirty="0" smtClean="0"/>
              <a:t>21,215 RPR-TPPA-CIA-</a:t>
            </a:r>
          </a:p>
          <a:p>
            <a:r>
              <a:rPr lang="en-US" dirty="0" smtClean="0"/>
              <a:t>     661 RPR-TPPA+CIA+ </a:t>
            </a:r>
          </a:p>
          <a:p>
            <a:r>
              <a:rPr lang="en-US" dirty="0" smtClean="0"/>
              <a:t>       81 RPR-TPPA-CIA+</a:t>
            </a:r>
          </a:p>
          <a:p>
            <a:r>
              <a:rPr lang="en-US" dirty="0"/>
              <a:t> </a:t>
            </a:r>
            <a:r>
              <a:rPr lang="en-US" dirty="0" smtClean="0"/>
              <a:t>        6 RPR-TPPA+CIA-</a:t>
            </a:r>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325440" y="171790"/>
            <a:ext cx="8493120" cy="830997"/>
          </a:xfrm>
          <a:prstGeom prst="rect">
            <a:avLst/>
          </a:prstGeom>
          <a:noFill/>
        </p:spPr>
        <p:txBody>
          <a:bodyPr wrap="square" rtlCol="0">
            <a:spAutoFit/>
          </a:bodyPr>
          <a:lstStyle/>
          <a:p>
            <a:r>
              <a:rPr lang="en-US" sz="2400" dirty="0" smtClean="0"/>
              <a:t>Analysis of 3 Algorithms for Syphilis </a:t>
            </a:r>
            <a:r>
              <a:rPr lang="en-US" sz="2400" dirty="0" err="1" smtClean="0"/>
              <a:t>Serodiagnosis</a:t>
            </a:r>
            <a:r>
              <a:rPr lang="en-US" sz="2400" dirty="0" smtClean="0"/>
              <a:t> and </a:t>
            </a:r>
            <a:r>
              <a:rPr lang="en-US" sz="2400" dirty="0" smtClean="0"/>
              <a:t>Implications </a:t>
            </a:r>
            <a:r>
              <a:rPr lang="en-US" sz="2400" dirty="0" smtClean="0"/>
              <a:t>for Clinical Management</a:t>
            </a:r>
            <a:endParaRPr lang="en-US" sz="2400" dirty="0"/>
          </a:p>
        </p:txBody>
      </p:sp>
    </p:spTree>
    <p:extLst>
      <p:ext uri="{BB962C8B-B14F-4D97-AF65-F5344CB8AC3E}">
        <p14:creationId xmlns:p14="http://schemas.microsoft.com/office/powerpoint/2010/main" val="1357638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switching to Reverse Algorithm</a:t>
            </a:r>
            <a:endParaRPr lang="en-US" dirty="0"/>
          </a:p>
        </p:txBody>
      </p:sp>
      <p:sp>
        <p:nvSpPr>
          <p:cNvPr id="3" name="Content Placeholder 2"/>
          <p:cNvSpPr>
            <a:spLocks noGrp="1"/>
          </p:cNvSpPr>
          <p:nvPr>
            <p:ph idx="1"/>
          </p:nvPr>
        </p:nvSpPr>
        <p:spPr>
          <a:xfrm>
            <a:off x="762000" y="1596413"/>
            <a:ext cx="8077200" cy="4728187"/>
          </a:xfrm>
        </p:spPr>
        <p:txBody>
          <a:bodyPr>
            <a:normAutofit fontScale="85000" lnSpcReduction="20000"/>
          </a:bodyPr>
          <a:lstStyle/>
          <a:p>
            <a:r>
              <a:rPr lang="en-US" sz="2800" dirty="0" smtClean="0">
                <a:solidFill>
                  <a:srgbClr val="C00000"/>
                </a:solidFill>
              </a:rPr>
              <a:t>Initially causes headaches! </a:t>
            </a:r>
            <a:r>
              <a:rPr lang="en-US" sz="2800" dirty="0" smtClean="0"/>
              <a:t>More time consuming for public health workers.  Lots of questions regarding test performance/test interpretation</a:t>
            </a:r>
          </a:p>
          <a:p>
            <a:r>
              <a:rPr lang="en-US" sz="2800" dirty="0" smtClean="0"/>
              <a:t>Absolute number of “false positives” may not be very different (71 vs 81 in prior slide) but now identify additional  old true cases as well (an additional 661 in prior slide)</a:t>
            </a:r>
          </a:p>
          <a:p>
            <a:pPr lvl="1"/>
            <a:r>
              <a:rPr lang="en-US" dirty="0" smtClean="0"/>
              <a:t>Higher rates of concordant results in high prevalence areas </a:t>
            </a:r>
            <a:endParaRPr lang="en-US" dirty="0"/>
          </a:p>
          <a:p>
            <a:pPr lvl="2"/>
            <a:r>
              <a:rPr lang="en-US" dirty="0" smtClean="0"/>
              <a:t>(high prevalence may reflect prevalence from years in past)</a:t>
            </a:r>
          </a:p>
          <a:p>
            <a:pPr lvl="1"/>
            <a:r>
              <a:rPr lang="en-US" dirty="0" smtClean="0"/>
              <a:t>Even in low prevalence settings - more staff time to investigate discordant results and assess need for treatment</a:t>
            </a:r>
          </a:p>
          <a:p>
            <a:pPr lvl="1"/>
            <a:r>
              <a:rPr lang="en-US" dirty="0" smtClean="0"/>
              <a:t>Even in low prevalence settings – will pick up some late, latent cases who need treatment</a:t>
            </a:r>
          </a:p>
          <a:p>
            <a:endParaRPr lang="en-US" dirty="0"/>
          </a:p>
        </p:txBody>
      </p:sp>
    </p:spTree>
    <p:extLst>
      <p:ext uri="{BB962C8B-B14F-4D97-AF65-F5344CB8AC3E}">
        <p14:creationId xmlns:p14="http://schemas.microsoft.com/office/powerpoint/2010/main" val="2221129803"/>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1"/>
          </p:nvPr>
        </p:nvSpPr>
        <p:spPr/>
        <p:txBody>
          <a:bodyPr/>
          <a:lstStyle/>
          <a:p>
            <a:endParaRPr lang="en-US" dirty="0"/>
          </a:p>
        </p:txBody>
      </p:sp>
      <p:sp>
        <p:nvSpPr>
          <p:cNvPr id="208909" name="Rectangle 13"/>
          <p:cNvSpPr>
            <a:spLocks noChangeArrowheads="1"/>
          </p:cNvSpPr>
          <p:nvPr/>
        </p:nvSpPr>
        <p:spPr bwMode="auto">
          <a:xfrm>
            <a:off x="228600" y="2895600"/>
            <a:ext cx="28194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No syphilis</a:t>
            </a:r>
          </a:p>
          <a:p>
            <a:pPr algn="ctr"/>
            <a:r>
              <a:rPr lang="en-US" sz="1600" dirty="0">
                <a:solidFill>
                  <a:schemeClr val="bg1"/>
                </a:solidFill>
              </a:rPr>
              <a:t>or </a:t>
            </a:r>
          </a:p>
          <a:p>
            <a:pPr algn="ctr"/>
            <a:r>
              <a:rPr lang="en-US" sz="1600" dirty="0">
                <a:solidFill>
                  <a:schemeClr val="bg1"/>
                </a:solidFill>
              </a:rPr>
              <a:t>Incubating or </a:t>
            </a:r>
          </a:p>
          <a:p>
            <a:pPr algn="ctr"/>
            <a:r>
              <a:rPr lang="en-US" sz="1600" dirty="0">
                <a:solidFill>
                  <a:schemeClr val="bg1"/>
                </a:solidFill>
              </a:rPr>
              <a:t>Early primary syphilis</a:t>
            </a:r>
          </a:p>
          <a:p>
            <a:pPr algn="ctr"/>
            <a:r>
              <a:rPr lang="en-US" sz="1600" dirty="0">
                <a:solidFill>
                  <a:schemeClr val="bg1"/>
                </a:solidFill>
              </a:rPr>
              <a:t>(consider further testing </a:t>
            </a:r>
          </a:p>
          <a:p>
            <a:pPr algn="ctr"/>
            <a:r>
              <a:rPr lang="en-US" sz="1600" dirty="0">
                <a:solidFill>
                  <a:schemeClr val="bg1"/>
                </a:solidFill>
              </a:rPr>
              <a:t>if syphilis suspected)</a:t>
            </a:r>
          </a:p>
        </p:txBody>
      </p:sp>
      <p:sp>
        <p:nvSpPr>
          <p:cNvPr id="208900" name="Rectangle 4"/>
          <p:cNvSpPr>
            <a:spLocks noGrp="1" noChangeArrowheads="1"/>
          </p:cNvSpPr>
          <p:nvPr>
            <p:ph type="title"/>
          </p:nvPr>
        </p:nvSpPr>
        <p:spPr>
          <a:xfrm>
            <a:off x="647700" y="15875"/>
            <a:ext cx="8610600" cy="1431925"/>
          </a:xfrm>
        </p:spPr>
        <p:txBody>
          <a:bodyPr>
            <a:normAutofit/>
          </a:bodyPr>
          <a:lstStyle/>
          <a:p>
            <a:r>
              <a:rPr lang="en-US" sz="2800" dirty="0" smtClean="0"/>
              <a:t>Most Frequent Question: What to do with Discordant Reverse Syphilis </a:t>
            </a:r>
            <a:r>
              <a:rPr lang="en-US" sz="2800" dirty="0"/>
              <a:t>Screening Algorithm </a:t>
            </a:r>
            <a:r>
              <a:rPr lang="en-US" sz="2800" dirty="0" smtClean="0"/>
              <a:t>Tests?</a:t>
            </a:r>
            <a:endParaRPr lang="en-US" sz="2800" dirty="0"/>
          </a:p>
        </p:txBody>
      </p:sp>
      <p:sp>
        <p:nvSpPr>
          <p:cNvPr id="208912" name="Rectangle 16"/>
          <p:cNvSpPr>
            <a:spLocks noChangeArrowheads="1"/>
          </p:cNvSpPr>
          <p:nvPr/>
        </p:nvSpPr>
        <p:spPr bwMode="auto">
          <a:xfrm>
            <a:off x="6248400" y="2895600"/>
            <a:ext cx="16002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RPR</a:t>
            </a:r>
            <a:endParaRPr lang="en-US" b="1" dirty="0"/>
          </a:p>
        </p:txBody>
      </p:sp>
      <p:sp>
        <p:nvSpPr>
          <p:cNvPr id="208915" name="Rectangle 19"/>
          <p:cNvSpPr>
            <a:spLocks noChangeArrowheads="1"/>
          </p:cNvSpPr>
          <p:nvPr/>
        </p:nvSpPr>
        <p:spPr bwMode="auto">
          <a:xfrm>
            <a:off x="7315200" y="3733800"/>
            <a:ext cx="1295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Reactive</a:t>
            </a:r>
          </a:p>
        </p:txBody>
      </p:sp>
      <p:sp>
        <p:nvSpPr>
          <p:cNvPr id="208917" name="Rectangle 21"/>
          <p:cNvSpPr>
            <a:spLocks noChangeArrowheads="1"/>
          </p:cNvSpPr>
          <p:nvPr/>
        </p:nvSpPr>
        <p:spPr bwMode="auto">
          <a:xfrm>
            <a:off x="7315200" y="4648200"/>
            <a:ext cx="1600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Syphilis</a:t>
            </a:r>
          </a:p>
          <a:p>
            <a:pPr algn="ctr"/>
            <a:r>
              <a:rPr lang="en-US">
                <a:solidFill>
                  <a:schemeClr val="bg1"/>
                </a:solidFill>
              </a:rPr>
              <a:t>Evaluate for</a:t>
            </a:r>
          </a:p>
          <a:p>
            <a:pPr algn="ctr"/>
            <a:r>
              <a:rPr lang="en-US">
                <a:solidFill>
                  <a:schemeClr val="bg1"/>
                </a:solidFill>
              </a:rPr>
              <a:t>treatment</a:t>
            </a:r>
          </a:p>
        </p:txBody>
      </p:sp>
      <p:sp>
        <p:nvSpPr>
          <p:cNvPr id="208918" name="Rectangle 22"/>
          <p:cNvSpPr>
            <a:spLocks noChangeArrowheads="1"/>
          </p:cNvSpPr>
          <p:nvPr/>
        </p:nvSpPr>
        <p:spPr bwMode="auto">
          <a:xfrm>
            <a:off x="5105400" y="3733800"/>
            <a:ext cx="1600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Nonreactive</a:t>
            </a:r>
          </a:p>
        </p:txBody>
      </p:sp>
      <p:sp>
        <p:nvSpPr>
          <p:cNvPr id="208919" name="Rectangle 23"/>
          <p:cNvSpPr>
            <a:spLocks noChangeArrowheads="1"/>
          </p:cNvSpPr>
          <p:nvPr/>
        </p:nvSpPr>
        <p:spPr bwMode="auto">
          <a:xfrm>
            <a:off x="3661653" y="4724400"/>
            <a:ext cx="2209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TPPA or FTA-abs</a:t>
            </a:r>
          </a:p>
        </p:txBody>
      </p:sp>
      <p:sp>
        <p:nvSpPr>
          <p:cNvPr id="208920" name="Rectangle 24"/>
          <p:cNvSpPr>
            <a:spLocks noChangeArrowheads="1"/>
          </p:cNvSpPr>
          <p:nvPr/>
        </p:nvSpPr>
        <p:spPr bwMode="auto">
          <a:xfrm>
            <a:off x="2667000" y="5715000"/>
            <a:ext cx="1524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Nonreactive</a:t>
            </a:r>
          </a:p>
        </p:txBody>
      </p:sp>
      <p:sp>
        <p:nvSpPr>
          <p:cNvPr id="208922" name="Rectangle 26"/>
          <p:cNvSpPr>
            <a:spLocks noChangeArrowheads="1"/>
          </p:cNvSpPr>
          <p:nvPr/>
        </p:nvSpPr>
        <p:spPr bwMode="auto">
          <a:xfrm>
            <a:off x="4724400" y="57150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Reactive</a:t>
            </a:r>
          </a:p>
        </p:txBody>
      </p:sp>
      <p:sp>
        <p:nvSpPr>
          <p:cNvPr id="208923" name="Rectangle 27"/>
          <p:cNvSpPr>
            <a:spLocks noChangeArrowheads="1"/>
          </p:cNvSpPr>
          <p:nvPr/>
        </p:nvSpPr>
        <p:spPr bwMode="auto">
          <a:xfrm>
            <a:off x="3581400" y="1676400"/>
            <a:ext cx="16764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EIA/CLIA</a:t>
            </a:r>
            <a:endParaRPr lang="en-US" b="1" dirty="0"/>
          </a:p>
        </p:txBody>
      </p:sp>
      <p:sp>
        <p:nvSpPr>
          <p:cNvPr id="208925" name="Rectangle 29"/>
          <p:cNvSpPr>
            <a:spLocks noChangeArrowheads="1"/>
          </p:cNvSpPr>
          <p:nvPr/>
        </p:nvSpPr>
        <p:spPr bwMode="auto">
          <a:xfrm>
            <a:off x="1066800" y="1600200"/>
            <a:ext cx="1600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Nonreactive</a:t>
            </a:r>
          </a:p>
        </p:txBody>
      </p:sp>
      <p:sp>
        <p:nvSpPr>
          <p:cNvPr id="208926" name="Rectangle 30"/>
          <p:cNvSpPr>
            <a:spLocks noChangeArrowheads="1"/>
          </p:cNvSpPr>
          <p:nvPr/>
        </p:nvSpPr>
        <p:spPr bwMode="auto">
          <a:xfrm>
            <a:off x="6096000" y="1447800"/>
            <a:ext cx="2133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solidFill>
                  <a:schemeClr val="bg1"/>
                </a:solidFill>
              </a:rPr>
              <a:t>Reactive</a:t>
            </a:r>
            <a:endParaRPr lang="en-US" b="1" dirty="0">
              <a:solidFill>
                <a:schemeClr val="bg1"/>
              </a:solidFill>
            </a:endParaRPr>
          </a:p>
        </p:txBody>
      </p:sp>
      <p:sp>
        <p:nvSpPr>
          <p:cNvPr id="208928" name="Line 32"/>
          <p:cNvSpPr>
            <a:spLocks noChangeShapeType="1"/>
          </p:cNvSpPr>
          <p:nvPr/>
        </p:nvSpPr>
        <p:spPr bwMode="auto">
          <a:xfrm>
            <a:off x="5334000" y="1905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1" name="Line 35"/>
          <p:cNvSpPr>
            <a:spLocks noChangeShapeType="1"/>
          </p:cNvSpPr>
          <p:nvPr/>
        </p:nvSpPr>
        <p:spPr bwMode="auto">
          <a:xfrm flipH="1">
            <a:off x="2819400" y="1905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2" name="Line 36"/>
          <p:cNvSpPr>
            <a:spLocks noChangeShapeType="1"/>
          </p:cNvSpPr>
          <p:nvPr/>
        </p:nvSpPr>
        <p:spPr bwMode="auto">
          <a:xfrm>
            <a:off x="1752600" y="2209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3" name="Line 37"/>
          <p:cNvSpPr>
            <a:spLocks noChangeShapeType="1"/>
          </p:cNvSpPr>
          <p:nvPr/>
        </p:nvSpPr>
        <p:spPr bwMode="auto">
          <a:xfrm>
            <a:off x="71628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4" name="Line 38"/>
          <p:cNvSpPr>
            <a:spLocks noChangeShapeType="1"/>
          </p:cNvSpPr>
          <p:nvPr/>
        </p:nvSpPr>
        <p:spPr bwMode="auto">
          <a:xfrm>
            <a:off x="7543800" y="3352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5" name="Line 39"/>
          <p:cNvSpPr>
            <a:spLocks noChangeShapeType="1"/>
          </p:cNvSpPr>
          <p:nvPr/>
        </p:nvSpPr>
        <p:spPr bwMode="auto">
          <a:xfrm flipH="1">
            <a:off x="6019800" y="33528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6" name="Line 40"/>
          <p:cNvSpPr>
            <a:spLocks noChangeShapeType="1"/>
          </p:cNvSpPr>
          <p:nvPr/>
        </p:nvSpPr>
        <p:spPr bwMode="auto">
          <a:xfrm flipH="1">
            <a:off x="4724400" y="42672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7" name="Line 41"/>
          <p:cNvSpPr>
            <a:spLocks noChangeShapeType="1"/>
          </p:cNvSpPr>
          <p:nvPr/>
        </p:nvSpPr>
        <p:spPr bwMode="auto">
          <a:xfrm flipH="1">
            <a:off x="38100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8" name="Line 42"/>
          <p:cNvSpPr>
            <a:spLocks noChangeShapeType="1"/>
          </p:cNvSpPr>
          <p:nvPr/>
        </p:nvSpPr>
        <p:spPr bwMode="auto">
          <a:xfrm>
            <a:off x="4953000" y="52578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39" name="Line 43"/>
          <p:cNvSpPr>
            <a:spLocks noChangeShapeType="1"/>
          </p:cNvSpPr>
          <p:nvPr/>
        </p:nvSpPr>
        <p:spPr bwMode="auto">
          <a:xfrm>
            <a:off x="8001000" y="4267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1" name="Line 45"/>
          <p:cNvSpPr>
            <a:spLocks noChangeShapeType="1"/>
          </p:cNvSpPr>
          <p:nvPr/>
        </p:nvSpPr>
        <p:spPr bwMode="auto">
          <a:xfrm flipH="1">
            <a:off x="1752600" y="5943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2" name="Line 46"/>
          <p:cNvSpPr>
            <a:spLocks noChangeShapeType="1"/>
          </p:cNvSpPr>
          <p:nvPr/>
        </p:nvSpPr>
        <p:spPr bwMode="auto">
          <a:xfrm flipV="1">
            <a:off x="1752600" y="49530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3" name="Line 47"/>
          <p:cNvSpPr>
            <a:spLocks noChangeShapeType="1"/>
          </p:cNvSpPr>
          <p:nvPr/>
        </p:nvSpPr>
        <p:spPr bwMode="auto">
          <a:xfrm>
            <a:off x="6172200" y="60198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4" name="Line 48"/>
          <p:cNvSpPr>
            <a:spLocks noChangeShapeType="1"/>
          </p:cNvSpPr>
          <p:nvPr/>
        </p:nvSpPr>
        <p:spPr bwMode="auto">
          <a:xfrm flipV="1">
            <a:off x="8077200" y="5715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45" name="Text Box 49"/>
          <p:cNvSpPr txBox="1">
            <a:spLocks noChangeArrowheads="1"/>
          </p:cNvSpPr>
          <p:nvPr/>
        </p:nvSpPr>
        <p:spPr bwMode="auto">
          <a:xfrm>
            <a:off x="6248400" y="5791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 early primary or late, latent</a:t>
            </a:r>
          </a:p>
        </p:txBody>
      </p:sp>
      <p:cxnSp>
        <p:nvCxnSpPr>
          <p:cNvPr id="3" name="Straight Connector 2"/>
          <p:cNvCxnSpPr/>
          <p:nvPr/>
        </p:nvCxnSpPr>
        <p:spPr>
          <a:xfrm>
            <a:off x="4953000" y="4724400"/>
            <a:ext cx="457200" cy="4361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821677" y="4669276"/>
            <a:ext cx="567446" cy="4912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438400" y="5334000"/>
            <a:ext cx="19812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687486"/>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77200" cy="1143000"/>
          </a:xfrm>
        </p:spPr>
        <p:txBody>
          <a:bodyPr>
            <a:normAutofit/>
          </a:bodyPr>
          <a:lstStyle/>
          <a:p>
            <a:r>
              <a:rPr lang="en-US" sz="3600" dirty="0" smtClean="0"/>
              <a:t>What to do? </a:t>
            </a:r>
            <a:r>
              <a:rPr lang="en-US" sz="3600" dirty="0" smtClean="0"/>
              <a:t>EIA/CIA/MBIA </a:t>
            </a:r>
            <a:r>
              <a:rPr lang="en-US" sz="3600" dirty="0" smtClean="0"/>
              <a:t>+/RPR -</a:t>
            </a:r>
            <a:endParaRPr lang="en-US" sz="3600" dirty="0"/>
          </a:p>
        </p:txBody>
      </p:sp>
      <p:sp>
        <p:nvSpPr>
          <p:cNvPr id="3" name="Content Placeholder 2"/>
          <p:cNvSpPr>
            <a:spLocks noGrp="1"/>
          </p:cNvSpPr>
          <p:nvPr>
            <p:ph idx="1"/>
          </p:nvPr>
        </p:nvSpPr>
        <p:spPr>
          <a:xfrm>
            <a:off x="685800" y="990600"/>
            <a:ext cx="8458200" cy="4297363"/>
          </a:xfrm>
        </p:spPr>
        <p:txBody>
          <a:bodyPr>
            <a:noAutofit/>
          </a:bodyPr>
          <a:lstStyle/>
          <a:p>
            <a:pPr marL="0" indent="0">
              <a:buNone/>
            </a:pPr>
            <a:r>
              <a:rPr lang="en-US" sz="2000" dirty="0" smtClean="0"/>
              <a:t>CDC recommendations:   </a:t>
            </a:r>
            <a:r>
              <a:rPr lang="en-US" sz="2000" dirty="0" smtClean="0">
                <a:solidFill>
                  <a:srgbClr val="FF0000"/>
                </a:solidFill>
              </a:rPr>
              <a:t>Obtain second specific T. </a:t>
            </a:r>
            <a:r>
              <a:rPr lang="en-US" sz="2000" dirty="0" err="1" smtClean="0">
                <a:solidFill>
                  <a:srgbClr val="FF0000"/>
                </a:solidFill>
              </a:rPr>
              <a:t>pallidum</a:t>
            </a:r>
            <a:r>
              <a:rPr lang="en-US" sz="2000" dirty="0" smtClean="0">
                <a:solidFill>
                  <a:srgbClr val="FF0000"/>
                </a:solidFill>
              </a:rPr>
              <a:t> ab test </a:t>
            </a:r>
            <a:r>
              <a:rPr lang="en-US" sz="2000" dirty="0" smtClean="0"/>
              <a:t>(ideally  directed against different T. </a:t>
            </a:r>
            <a:r>
              <a:rPr lang="en-US" sz="2000" dirty="0" err="1" smtClean="0"/>
              <a:t>pallidum</a:t>
            </a:r>
            <a:r>
              <a:rPr lang="en-US" sz="2000" dirty="0" smtClean="0"/>
              <a:t> antigens than first test </a:t>
            </a:r>
          </a:p>
          <a:p>
            <a:pPr lvl="2"/>
            <a:r>
              <a:rPr lang="en-US" sz="2000" dirty="0" smtClean="0"/>
              <a:t>Prefer TPPA over FTA-ABS</a:t>
            </a:r>
            <a:endParaRPr lang="en-US" sz="2000" dirty="0"/>
          </a:p>
          <a:p>
            <a:pPr marL="0" indent="0">
              <a:buNone/>
            </a:pPr>
            <a:r>
              <a:rPr lang="en-US" sz="2000" dirty="0" smtClean="0"/>
              <a:t>1) If second test also +, evaluate for active syphilis in usual manner:</a:t>
            </a:r>
          </a:p>
          <a:p>
            <a:pPr marL="0" indent="0">
              <a:buNone/>
            </a:pPr>
            <a:r>
              <a:rPr lang="en-US" sz="2000" dirty="0"/>
              <a:t> </a:t>
            </a:r>
            <a:r>
              <a:rPr lang="en-US" sz="2000" dirty="0" smtClean="0"/>
              <a:t>        a) Assess </a:t>
            </a:r>
            <a:r>
              <a:rPr lang="en-US" sz="2000" dirty="0"/>
              <a:t>for </a:t>
            </a:r>
            <a:r>
              <a:rPr lang="en-US" sz="2000" dirty="0" smtClean="0"/>
              <a:t>signs/symptoms </a:t>
            </a:r>
            <a:r>
              <a:rPr lang="en-US" sz="2000" dirty="0"/>
              <a:t>of </a:t>
            </a:r>
            <a:r>
              <a:rPr lang="en-US" sz="2000" dirty="0" smtClean="0"/>
              <a:t>Syphilis; </a:t>
            </a:r>
            <a:r>
              <a:rPr lang="en-US" sz="2000" dirty="0" smtClean="0"/>
              <a:t>If </a:t>
            </a:r>
            <a:r>
              <a:rPr lang="en-US" sz="2000" dirty="0"/>
              <a:t>present, </a:t>
            </a:r>
            <a:r>
              <a:rPr lang="en-US" sz="2000" dirty="0">
                <a:solidFill>
                  <a:srgbClr val="FF0000"/>
                </a:solidFill>
              </a:rPr>
              <a:t>treat</a:t>
            </a:r>
            <a:r>
              <a:rPr lang="en-US" sz="2000" dirty="0"/>
              <a:t> </a:t>
            </a:r>
            <a:r>
              <a:rPr lang="en-US" sz="2000" dirty="0" smtClean="0">
                <a:solidFill>
                  <a:srgbClr val="FF0000"/>
                </a:solidFill>
              </a:rPr>
              <a:t>appropriately</a:t>
            </a:r>
          </a:p>
          <a:p>
            <a:pPr lvl="2"/>
            <a:r>
              <a:rPr lang="en-US" sz="1800" dirty="0" smtClean="0"/>
              <a:t>With </a:t>
            </a:r>
            <a:r>
              <a:rPr lang="en-US" sz="1800" dirty="0"/>
              <a:t>negative RPR, this would likely be early primary</a:t>
            </a:r>
            <a:r>
              <a:rPr lang="en-US" sz="1800" dirty="0" smtClean="0"/>
              <a:t>,  </a:t>
            </a:r>
            <a:r>
              <a:rPr lang="en-US" sz="1800" dirty="0" err="1"/>
              <a:t>prozone</a:t>
            </a:r>
            <a:r>
              <a:rPr lang="en-US" sz="1800" dirty="0"/>
              <a:t> </a:t>
            </a:r>
            <a:r>
              <a:rPr lang="en-US" sz="1800" dirty="0" smtClean="0"/>
              <a:t>phenomenon, or very </a:t>
            </a:r>
            <a:r>
              <a:rPr lang="en-US" sz="1800" dirty="0"/>
              <a:t>late </a:t>
            </a:r>
            <a:r>
              <a:rPr lang="en-US" sz="1800" dirty="0" smtClean="0"/>
              <a:t>	syphilis </a:t>
            </a:r>
            <a:r>
              <a:rPr lang="en-US" sz="1800" dirty="0"/>
              <a:t>(</a:t>
            </a:r>
            <a:r>
              <a:rPr lang="en-US" sz="1800" dirty="0" err="1"/>
              <a:t>tabes</a:t>
            </a:r>
            <a:r>
              <a:rPr lang="en-US" sz="1800" dirty="0"/>
              <a:t> </a:t>
            </a:r>
            <a:r>
              <a:rPr lang="en-US" sz="1800" dirty="0" err="1"/>
              <a:t>dorsalis</a:t>
            </a:r>
            <a:r>
              <a:rPr lang="en-US" sz="1800" dirty="0" smtClean="0"/>
              <a:t>)</a:t>
            </a:r>
          </a:p>
          <a:p>
            <a:pPr marL="0" indent="0">
              <a:buNone/>
            </a:pPr>
            <a:r>
              <a:rPr lang="en-US" sz="2000" dirty="0"/>
              <a:t> </a:t>
            </a:r>
            <a:r>
              <a:rPr lang="en-US" sz="2000" dirty="0" smtClean="0"/>
              <a:t>        b) </a:t>
            </a:r>
            <a:r>
              <a:rPr lang="en-US" sz="2000" dirty="0"/>
              <a:t>Assess for history of prior </a:t>
            </a:r>
            <a:r>
              <a:rPr lang="en-US" sz="2000" dirty="0" smtClean="0"/>
              <a:t>syphilis?</a:t>
            </a:r>
          </a:p>
          <a:p>
            <a:pPr lvl="2"/>
            <a:r>
              <a:rPr lang="en-US" sz="1800" dirty="0" smtClean="0"/>
              <a:t>Likely need syphilis registry at DOH at county of  residence at time of </a:t>
            </a:r>
            <a:r>
              <a:rPr lang="en-US" sz="1800" dirty="0" smtClean="0"/>
              <a:t>diagnosis. </a:t>
            </a:r>
            <a:r>
              <a:rPr lang="en-US" sz="1800" dirty="0" smtClean="0"/>
              <a:t>Syphilis </a:t>
            </a:r>
            <a:r>
              <a:rPr lang="en-US" sz="1800" dirty="0" err="1" smtClean="0"/>
              <a:t>serologies</a:t>
            </a:r>
            <a:r>
              <a:rPr lang="en-US" sz="1800" dirty="0" smtClean="0"/>
              <a:t> are saved through DOH throughout NY.</a:t>
            </a:r>
            <a:endParaRPr lang="en-US" sz="1800" dirty="0"/>
          </a:p>
          <a:p>
            <a:pPr lvl="2"/>
            <a:r>
              <a:rPr lang="en-US" sz="1800" dirty="0"/>
              <a:t>If yes and treated appropriately </a:t>
            </a:r>
            <a:r>
              <a:rPr lang="en-US" sz="1800" dirty="0" smtClean="0"/>
              <a:t>in past- </a:t>
            </a:r>
            <a:r>
              <a:rPr lang="en-US" sz="1800" dirty="0">
                <a:solidFill>
                  <a:srgbClr val="FF0000"/>
                </a:solidFill>
              </a:rPr>
              <a:t>no further action</a:t>
            </a:r>
          </a:p>
          <a:p>
            <a:pPr lvl="2"/>
            <a:r>
              <a:rPr lang="en-US" sz="1800" dirty="0"/>
              <a:t>If </a:t>
            </a:r>
            <a:r>
              <a:rPr lang="en-US" sz="1800" dirty="0" smtClean="0"/>
              <a:t>untreated, </a:t>
            </a:r>
            <a:r>
              <a:rPr lang="en-US" sz="1800" dirty="0"/>
              <a:t>or improperly </a:t>
            </a:r>
            <a:r>
              <a:rPr lang="en-US" sz="1800" dirty="0" smtClean="0"/>
              <a:t>treated  </a:t>
            </a:r>
            <a:r>
              <a:rPr lang="en-US" sz="1800" dirty="0"/>
              <a:t>prior syphilis – </a:t>
            </a:r>
            <a:r>
              <a:rPr lang="en-US" sz="1800" dirty="0">
                <a:solidFill>
                  <a:srgbClr val="FF0000"/>
                </a:solidFill>
              </a:rPr>
              <a:t>treat as late, latent syphilis</a:t>
            </a:r>
          </a:p>
          <a:p>
            <a:pPr marL="0" indent="0">
              <a:buNone/>
            </a:pPr>
            <a:r>
              <a:rPr lang="en-US" sz="2000" dirty="0" smtClean="0"/>
              <a:t>2) If second test negative:</a:t>
            </a:r>
          </a:p>
          <a:p>
            <a:pPr lvl="2"/>
            <a:r>
              <a:rPr lang="en-US" sz="2000" dirty="0" smtClean="0"/>
              <a:t>and low risk for active syphilis, </a:t>
            </a:r>
            <a:r>
              <a:rPr lang="en-US" sz="2000" dirty="0" smtClean="0">
                <a:solidFill>
                  <a:srgbClr val="FF0000"/>
                </a:solidFill>
              </a:rPr>
              <a:t>no further action</a:t>
            </a:r>
            <a:endParaRPr lang="en-US" sz="1200" dirty="0">
              <a:solidFill>
                <a:srgbClr val="FF0000"/>
              </a:solidFill>
            </a:endParaRPr>
          </a:p>
          <a:p>
            <a:pPr lvl="2"/>
            <a:r>
              <a:rPr lang="en-US" sz="2000" dirty="0" smtClean="0"/>
              <a:t>and high risk, </a:t>
            </a:r>
            <a:r>
              <a:rPr lang="en-US" sz="2000" dirty="0" smtClean="0">
                <a:solidFill>
                  <a:srgbClr val="FF0000"/>
                </a:solidFill>
              </a:rPr>
              <a:t>retest </a:t>
            </a:r>
            <a:r>
              <a:rPr lang="en-US" sz="2000" dirty="0" smtClean="0">
                <a:solidFill>
                  <a:srgbClr val="FF0000"/>
                </a:solidFill>
              </a:rPr>
              <a:t>in 2-4 weeks </a:t>
            </a:r>
            <a:r>
              <a:rPr lang="en-US" sz="2000" dirty="0" smtClean="0"/>
              <a:t>to evaluate for early syphilis</a:t>
            </a:r>
          </a:p>
        </p:txBody>
      </p:sp>
    </p:spTree>
    <p:extLst>
      <p:ext uri="{BB962C8B-B14F-4D97-AF65-F5344CB8AC3E}">
        <p14:creationId xmlns:p14="http://schemas.microsoft.com/office/powerpoint/2010/main" val="498436516"/>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62000" y="304800"/>
            <a:ext cx="8610600" cy="1371600"/>
          </a:xfrm>
        </p:spPr>
        <p:txBody>
          <a:bodyPr/>
          <a:lstStyle/>
          <a:p>
            <a:pPr algn="l"/>
            <a:r>
              <a:rPr lang="en-US" altLang="en-US" sz="2800" b="1" dirty="0" smtClean="0">
                <a:solidFill>
                  <a:schemeClr val="tx2"/>
                </a:solidFill>
              </a:rPr>
              <a:t>Response to Therapy by Syphilis Stage:</a:t>
            </a:r>
            <a:br>
              <a:rPr lang="en-US" altLang="en-US" sz="2800" b="1" dirty="0" smtClean="0">
                <a:solidFill>
                  <a:schemeClr val="tx2"/>
                </a:solidFill>
              </a:rPr>
            </a:br>
            <a:r>
              <a:rPr lang="en-US" altLang="en-US" sz="2800" b="1" dirty="0" smtClean="0">
                <a:solidFill>
                  <a:schemeClr val="tx2"/>
                </a:solidFill>
              </a:rPr>
              <a:t>The Details – must use quantitative tests (RPR)</a:t>
            </a:r>
            <a:endParaRPr lang="en-US" altLang="en-US" sz="2800" dirty="0" smtClean="0"/>
          </a:p>
        </p:txBody>
      </p:sp>
      <p:sp>
        <p:nvSpPr>
          <p:cNvPr id="3" name="Content Placeholder 2"/>
          <p:cNvSpPr>
            <a:spLocks noGrp="1"/>
          </p:cNvSpPr>
          <p:nvPr>
            <p:ph idx="1"/>
          </p:nvPr>
        </p:nvSpPr>
        <p:spPr>
          <a:xfrm>
            <a:off x="914400" y="1676400"/>
            <a:ext cx="7391400" cy="4525962"/>
          </a:xfrm>
        </p:spPr>
        <p:txBody>
          <a:bodyPr/>
          <a:lstStyle/>
          <a:p>
            <a:pPr marL="0" indent="0">
              <a:buFont typeface="Arial" charset="0"/>
              <a:buNone/>
              <a:defRPr/>
            </a:pPr>
            <a:r>
              <a:rPr lang="en-US" sz="2400" dirty="0" smtClean="0"/>
              <a:t>“</a:t>
            </a:r>
            <a:r>
              <a:rPr lang="en-US" sz="2400" dirty="0" smtClean="0">
                <a:solidFill>
                  <a:srgbClr val="FF0000"/>
                </a:solidFill>
              </a:rPr>
              <a:t>Treatment failure </a:t>
            </a:r>
            <a:r>
              <a:rPr lang="en-US" sz="2400" dirty="0">
                <a:solidFill>
                  <a:srgbClr val="FF0000"/>
                </a:solidFill>
              </a:rPr>
              <a:t>can occur with any </a:t>
            </a:r>
            <a:r>
              <a:rPr lang="en-US" sz="2400" dirty="0" smtClean="0">
                <a:solidFill>
                  <a:srgbClr val="FF0000"/>
                </a:solidFill>
              </a:rPr>
              <a:t>regimen</a:t>
            </a:r>
            <a:r>
              <a:rPr lang="en-US" sz="2400" dirty="0"/>
              <a:t>.</a:t>
            </a:r>
            <a:r>
              <a:rPr lang="en-US" sz="2400" dirty="0" smtClean="0"/>
              <a:t> </a:t>
            </a:r>
            <a:r>
              <a:rPr lang="en-US" sz="2400" dirty="0"/>
              <a:t>However, assessing </a:t>
            </a:r>
            <a:r>
              <a:rPr lang="en-US" sz="2400" dirty="0" smtClean="0"/>
              <a:t>response </a:t>
            </a:r>
            <a:r>
              <a:rPr lang="en-US" sz="2400" dirty="0"/>
              <a:t>to treatment frequently is difficult, and definitive criteria for cure or failure have not been established</a:t>
            </a:r>
            <a:r>
              <a:rPr lang="en-US" sz="2400" dirty="0" smtClean="0"/>
              <a:t>.” </a:t>
            </a:r>
            <a:r>
              <a:rPr lang="en-US" sz="1600" dirty="0" smtClean="0">
                <a:solidFill>
                  <a:schemeClr val="tx2"/>
                </a:solidFill>
              </a:rPr>
              <a:t>CDC STD Treatment Guidelines, 2010</a:t>
            </a:r>
          </a:p>
          <a:p>
            <a:pPr lvl="1">
              <a:defRPr/>
            </a:pPr>
            <a:r>
              <a:rPr lang="en-US" sz="2000" dirty="0" smtClean="0">
                <a:solidFill>
                  <a:srgbClr val="FF0000"/>
                </a:solidFill>
              </a:rPr>
              <a:t>RPRs may </a:t>
            </a:r>
            <a:r>
              <a:rPr lang="en-US" sz="2000" dirty="0">
                <a:solidFill>
                  <a:srgbClr val="FF0000"/>
                </a:solidFill>
              </a:rPr>
              <a:t>decline more slowly for persons who previously have had </a:t>
            </a:r>
            <a:r>
              <a:rPr lang="en-US" sz="2000" dirty="0" smtClean="0">
                <a:solidFill>
                  <a:srgbClr val="FF0000"/>
                </a:solidFill>
              </a:rPr>
              <a:t>syphilis</a:t>
            </a:r>
          </a:p>
          <a:p>
            <a:pPr>
              <a:defRPr/>
            </a:pPr>
            <a:r>
              <a:rPr lang="en-US" sz="2400" dirty="0" smtClean="0"/>
              <a:t>Those with persistent or recurrent signs/symptoms or </a:t>
            </a:r>
            <a:r>
              <a:rPr lang="en-US" sz="2400" dirty="0"/>
              <a:t>who have a sustained fourfold increase in </a:t>
            </a:r>
            <a:r>
              <a:rPr lang="en-US" sz="2400" dirty="0" smtClean="0"/>
              <a:t>RPR “probably </a:t>
            </a:r>
            <a:r>
              <a:rPr lang="en-US" sz="2400" dirty="0"/>
              <a:t>failed treatment or were </a:t>
            </a:r>
            <a:r>
              <a:rPr lang="en-US" sz="2400" dirty="0" smtClean="0"/>
              <a:t>re-infected.”</a:t>
            </a:r>
          </a:p>
          <a:p>
            <a:pPr lvl="1">
              <a:defRPr/>
            </a:pPr>
            <a:r>
              <a:rPr lang="en-US" sz="2000" dirty="0" smtClean="0"/>
              <a:t>Retreat and reevaluate </a:t>
            </a:r>
            <a:r>
              <a:rPr lang="en-US" sz="2000" dirty="0"/>
              <a:t>for HIV </a:t>
            </a:r>
            <a:r>
              <a:rPr lang="en-US" sz="2000" dirty="0" smtClean="0"/>
              <a:t>infection and LP </a:t>
            </a:r>
          </a:p>
          <a:p>
            <a:pPr marL="457200" lvl="1" indent="0">
              <a:buFont typeface="Arial" pitchFamily="34" charset="0"/>
              <a:buNone/>
              <a:defRPr/>
            </a:pPr>
            <a:endParaRPr lang="en-US" sz="2000" dirty="0"/>
          </a:p>
        </p:txBody>
      </p:sp>
    </p:spTree>
    <p:extLst>
      <p:ext uri="{BB962C8B-B14F-4D97-AF65-F5344CB8AC3E}">
        <p14:creationId xmlns:p14="http://schemas.microsoft.com/office/powerpoint/2010/main" val="4029876588"/>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581400" y="1328738"/>
            <a:ext cx="48768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accent2"/>
                </a:solidFill>
                <a:latin typeface="Times New Roman" pitchFamily="18" charset="0"/>
              </a:defRPr>
            </a:lvl1pPr>
            <a:lvl2pPr marL="742950" indent="-285750">
              <a:defRPr sz="2800">
                <a:solidFill>
                  <a:schemeClr val="accent2"/>
                </a:solidFill>
                <a:latin typeface="Times New Roman" pitchFamily="18" charset="0"/>
              </a:defRPr>
            </a:lvl2pPr>
            <a:lvl3pPr marL="1143000" indent="-228600">
              <a:defRPr sz="2800">
                <a:solidFill>
                  <a:schemeClr val="accent2"/>
                </a:solidFill>
                <a:latin typeface="Times New Roman" pitchFamily="18" charset="0"/>
              </a:defRPr>
            </a:lvl3pPr>
            <a:lvl4pPr marL="1600200" indent="-228600">
              <a:defRPr sz="2800">
                <a:solidFill>
                  <a:schemeClr val="accent2"/>
                </a:solidFill>
                <a:latin typeface="Times New Roman" pitchFamily="18" charset="0"/>
              </a:defRPr>
            </a:lvl4pPr>
            <a:lvl5pPr marL="2057400" indent="-228600">
              <a:defRPr sz="2800">
                <a:solidFill>
                  <a:schemeClr val="accent2"/>
                </a:solidFill>
                <a:latin typeface="Times New Roman" pitchFamily="18" charset="0"/>
              </a:defRPr>
            </a:lvl5pPr>
            <a:lvl6pPr marL="2514600" indent="-228600" eaLnBrk="0" fontAlgn="base" hangingPunct="0">
              <a:spcBef>
                <a:spcPct val="0"/>
              </a:spcBef>
              <a:spcAft>
                <a:spcPct val="0"/>
              </a:spcAft>
              <a:defRPr sz="2800">
                <a:solidFill>
                  <a:schemeClr val="accent2"/>
                </a:solidFill>
                <a:latin typeface="Times New Roman" pitchFamily="18" charset="0"/>
              </a:defRPr>
            </a:lvl6pPr>
            <a:lvl7pPr marL="2971800" indent="-228600" eaLnBrk="0" fontAlgn="base" hangingPunct="0">
              <a:spcBef>
                <a:spcPct val="0"/>
              </a:spcBef>
              <a:spcAft>
                <a:spcPct val="0"/>
              </a:spcAft>
              <a:defRPr sz="2800">
                <a:solidFill>
                  <a:schemeClr val="accent2"/>
                </a:solidFill>
                <a:latin typeface="Times New Roman" pitchFamily="18" charset="0"/>
              </a:defRPr>
            </a:lvl7pPr>
            <a:lvl8pPr marL="3429000" indent="-228600" eaLnBrk="0" fontAlgn="base" hangingPunct="0">
              <a:spcBef>
                <a:spcPct val="0"/>
              </a:spcBef>
              <a:spcAft>
                <a:spcPct val="0"/>
              </a:spcAft>
              <a:defRPr sz="2800">
                <a:solidFill>
                  <a:schemeClr val="accent2"/>
                </a:solidFill>
                <a:latin typeface="Times New Roman" pitchFamily="18" charset="0"/>
              </a:defRPr>
            </a:lvl8pPr>
            <a:lvl9pPr marL="3886200" indent="-228600" eaLnBrk="0" fontAlgn="base" hangingPunct="0">
              <a:spcBef>
                <a:spcPct val="0"/>
              </a:spcBef>
              <a:spcAft>
                <a:spcPct val="0"/>
              </a:spcAft>
              <a:defRPr sz="2800">
                <a:solidFill>
                  <a:schemeClr val="accent2"/>
                </a:solidFill>
                <a:latin typeface="Times New Roman" pitchFamily="18" charset="0"/>
              </a:defRPr>
            </a:lvl9pPr>
          </a:lstStyle>
          <a:p>
            <a:pPr fontAlgn="base">
              <a:spcBef>
                <a:spcPct val="0"/>
              </a:spcBef>
              <a:spcAft>
                <a:spcPct val="0"/>
              </a:spcAft>
              <a:defRPr/>
            </a:pPr>
            <a:r>
              <a:rPr lang="en-US" sz="3200" smtClean="0">
                <a:solidFill>
                  <a:srgbClr val="FFFFFF"/>
                </a:solidFill>
              </a:rPr>
              <a:t>1 : 1024</a:t>
            </a:r>
          </a:p>
          <a:p>
            <a:pPr fontAlgn="base">
              <a:spcBef>
                <a:spcPct val="0"/>
              </a:spcBef>
              <a:spcAft>
                <a:spcPct val="0"/>
              </a:spcAft>
              <a:defRPr/>
            </a:pPr>
            <a:r>
              <a:rPr lang="en-US" sz="3200" smtClean="0">
                <a:solidFill>
                  <a:srgbClr val="FFFFFF"/>
                </a:solidFill>
              </a:rPr>
              <a:t>1 : 512</a:t>
            </a:r>
          </a:p>
          <a:p>
            <a:pPr fontAlgn="base">
              <a:spcBef>
                <a:spcPct val="0"/>
              </a:spcBef>
              <a:spcAft>
                <a:spcPct val="0"/>
              </a:spcAft>
              <a:defRPr/>
            </a:pPr>
            <a:r>
              <a:rPr lang="en-US" sz="3200" smtClean="0">
                <a:solidFill>
                  <a:srgbClr val="FFFFFF"/>
                </a:solidFill>
              </a:rPr>
              <a:t>1 : 256</a:t>
            </a:r>
          </a:p>
          <a:p>
            <a:pPr fontAlgn="base">
              <a:spcBef>
                <a:spcPct val="0"/>
              </a:spcBef>
              <a:spcAft>
                <a:spcPct val="0"/>
              </a:spcAft>
              <a:defRPr/>
            </a:pPr>
            <a:r>
              <a:rPr lang="en-US" sz="3200" smtClean="0">
                <a:solidFill>
                  <a:srgbClr val="FFFFFF"/>
                </a:solidFill>
              </a:rPr>
              <a:t>1 : 128</a:t>
            </a:r>
          </a:p>
          <a:p>
            <a:pPr fontAlgn="base">
              <a:spcBef>
                <a:spcPct val="0"/>
              </a:spcBef>
              <a:spcAft>
                <a:spcPct val="0"/>
              </a:spcAft>
              <a:defRPr/>
            </a:pPr>
            <a:r>
              <a:rPr lang="en-US" sz="3200" smtClean="0">
                <a:solidFill>
                  <a:srgbClr val="FFFFFF"/>
                </a:solidFill>
              </a:rPr>
              <a:t>1 : 64</a:t>
            </a:r>
          </a:p>
          <a:p>
            <a:pPr fontAlgn="base">
              <a:spcBef>
                <a:spcPct val="0"/>
              </a:spcBef>
              <a:spcAft>
                <a:spcPct val="0"/>
              </a:spcAft>
              <a:defRPr/>
            </a:pPr>
            <a:r>
              <a:rPr lang="en-US" sz="3200" smtClean="0">
                <a:solidFill>
                  <a:srgbClr val="FFFFFF"/>
                </a:solidFill>
              </a:rPr>
              <a:t>1 : 32</a:t>
            </a:r>
          </a:p>
          <a:p>
            <a:pPr fontAlgn="base">
              <a:spcBef>
                <a:spcPct val="0"/>
              </a:spcBef>
              <a:spcAft>
                <a:spcPct val="0"/>
              </a:spcAft>
              <a:defRPr/>
            </a:pPr>
            <a:r>
              <a:rPr lang="en-US" sz="3200" smtClean="0">
                <a:solidFill>
                  <a:srgbClr val="FFFFFF"/>
                </a:solidFill>
              </a:rPr>
              <a:t>1 : 16</a:t>
            </a:r>
          </a:p>
          <a:p>
            <a:pPr fontAlgn="base">
              <a:spcBef>
                <a:spcPct val="0"/>
              </a:spcBef>
              <a:spcAft>
                <a:spcPct val="0"/>
              </a:spcAft>
              <a:defRPr/>
            </a:pPr>
            <a:r>
              <a:rPr lang="en-US" sz="3200" smtClean="0">
                <a:solidFill>
                  <a:srgbClr val="FFFFFF"/>
                </a:solidFill>
              </a:rPr>
              <a:t>1 : 8</a:t>
            </a:r>
          </a:p>
          <a:p>
            <a:pPr fontAlgn="base">
              <a:spcBef>
                <a:spcPct val="0"/>
              </a:spcBef>
              <a:spcAft>
                <a:spcPct val="0"/>
              </a:spcAft>
              <a:defRPr/>
            </a:pPr>
            <a:r>
              <a:rPr lang="en-US" sz="3200" smtClean="0">
                <a:solidFill>
                  <a:srgbClr val="FFFFFF"/>
                </a:solidFill>
              </a:rPr>
              <a:t>1 : 4</a:t>
            </a:r>
          </a:p>
          <a:p>
            <a:pPr fontAlgn="base">
              <a:spcBef>
                <a:spcPct val="0"/>
              </a:spcBef>
              <a:spcAft>
                <a:spcPct val="0"/>
              </a:spcAft>
              <a:defRPr/>
            </a:pPr>
            <a:r>
              <a:rPr lang="en-US" sz="3200" smtClean="0">
                <a:solidFill>
                  <a:srgbClr val="FFFFFF"/>
                </a:solidFill>
              </a:rPr>
              <a:t>1 : 2</a:t>
            </a:r>
          </a:p>
          <a:p>
            <a:pPr fontAlgn="base">
              <a:spcBef>
                <a:spcPct val="0"/>
              </a:spcBef>
              <a:spcAft>
                <a:spcPct val="0"/>
              </a:spcAft>
              <a:defRPr/>
            </a:pPr>
            <a:r>
              <a:rPr lang="en-US" sz="3200" smtClean="0">
                <a:solidFill>
                  <a:srgbClr val="FFFFFF"/>
                </a:solidFill>
              </a:rPr>
              <a:t>1 : 1</a:t>
            </a:r>
            <a:endParaRPr lang="en-US" sz="2000" smtClean="0">
              <a:solidFill>
                <a:srgbClr val="FFFFFF"/>
              </a:solidFill>
            </a:endParaRPr>
          </a:p>
        </p:txBody>
      </p:sp>
      <p:sp>
        <p:nvSpPr>
          <p:cNvPr id="62467" name="Text Box 3"/>
          <p:cNvSpPr txBox="1">
            <a:spLocks noChangeArrowheads="1"/>
          </p:cNvSpPr>
          <p:nvPr/>
        </p:nvSpPr>
        <p:spPr bwMode="auto">
          <a:xfrm>
            <a:off x="1371600" y="152400"/>
            <a:ext cx="609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accent2"/>
                </a:solidFill>
                <a:latin typeface="Times New Roman" pitchFamily="18" charset="0"/>
              </a:defRPr>
            </a:lvl1pPr>
            <a:lvl2pPr marL="742950" indent="-285750">
              <a:defRPr sz="2800">
                <a:solidFill>
                  <a:schemeClr val="accent2"/>
                </a:solidFill>
                <a:latin typeface="Times New Roman" pitchFamily="18" charset="0"/>
              </a:defRPr>
            </a:lvl2pPr>
            <a:lvl3pPr marL="1143000" indent="-228600">
              <a:defRPr sz="2800">
                <a:solidFill>
                  <a:schemeClr val="accent2"/>
                </a:solidFill>
                <a:latin typeface="Times New Roman" pitchFamily="18" charset="0"/>
              </a:defRPr>
            </a:lvl3pPr>
            <a:lvl4pPr marL="1600200" indent="-228600">
              <a:defRPr sz="2800">
                <a:solidFill>
                  <a:schemeClr val="accent2"/>
                </a:solidFill>
                <a:latin typeface="Times New Roman" pitchFamily="18" charset="0"/>
              </a:defRPr>
            </a:lvl4pPr>
            <a:lvl5pPr marL="2057400" indent="-228600">
              <a:defRPr sz="2800">
                <a:solidFill>
                  <a:schemeClr val="accent2"/>
                </a:solidFill>
                <a:latin typeface="Times New Roman" pitchFamily="18" charset="0"/>
              </a:defRPr>
            </a:lvl5pPr>
            <a:lvl6pPr marL="2514600" indent="-228600" eaLnBrk="0" fontAlgn="base" hangingPunct="0">
              <a:spcBef>
                <a:spcPct val="0"/>
              </a:spcBef>
              <a:spcAft>
                <a:spcPct val="0"/>
              </a:spcAft>
              <a:defRPr sz="2800">
                <a:solidFill>
                  <a:schemeClr val="accent2"/>
                </a:solidFill>
                <a:latin typeface="Times New Roman" pitchFamily="18" charset="0"/>
              </a:defRPr>
            </a:lvl6pPr>
            <a:lvl7pPr marL="2971800" indent="-228600" eaLnBrk="0" fontAlgn="base" hangingPunct="0">
              <a:spcBef>
                <a:spcPct val="0"/>
              </a:spcBef>
              <a:spcAft>
                <a:spcPct val="0"/>
              </a:spcAft>
              <a:defRPr sz="2800">
                <a:solidFill>
                  <a:schemeClr val="accent2"/>
                </a:solidFill>
                <a:latin typeface="Times New Roman" pitchFamily="18" charset="0"/>
              </a:defRPr>
            </a:lvl7pPr>
            <a:lvl8pPr marL="3429000" indent="-228600" eaLnBrk="0" fontAlgn="base" hangingPunct="0">
              <a:spcBef>
                <a:spcPct val="0"/>
              </a:spcBef>
              <a:spcAft>
                <a:spcPct val="0"/>
              </a:spcAft>
              <a:defRPr sz="2800">
                <a:solidFill>
                  <a:schemeClr val="accent2"/>
                </a:solidFill>
                <a:latin typeface="Times New Roman" pitchFamily="18" charset="0"/>
              </a:defRPr>
            </a:lvl8pPr>
            <a:lvl9pPr marL="3886200" indent="-228600" eaLnBrk="0" fontAlgn="base" hangingPunct="0">
              <a:spcBef>
                <a:spcPct val="0"/>
              </a:spcBef>
              <a:spcAft>
                <a:spcPct val="0"/>
              </a:spcAft>
              <a:defRPr sz="2800">
                <a:solidFill>
                  <a:schemeClr val="accent2"/>
                </a:solidFill>
                <a:latin typeface="Times New Roman" pitchFamily="18" charset="0"/>
              </a:defRPr>
            </a:lvl9pPr>
          </a:lstStyle>
          <a:p>
            <a:pPr algn="ctr" fontAlgn="base">
              <a:spcBef>
                <a:spcPct val="0"/>
              </a:spcBef>
              <a:spcAft>
                <a:spcPct val="0"/>
              </a:spcAft>
              <a:defRPr/>
            </a:pPr>
            <a:r>
              <a:rPr lang="en-US" sz="3600" b="1" smtClean="0">
                <a:solidFill>
                  <a:srgbClr val="FF9900"/>
                </a:solidFill>
              </a:rPr>
              <a:t>SEROLOGIC TITERS OF RPR/VDRL</a:t>
            </a:r>
            <a:endParaRPr lang="en-US" sz="2400" b="1" smtClean="0">
              <a:solidFill>
                <a:srgbClr val="FF9900"/>
              </a:solidFill>
            </a:endParaRPr>
          </a:p>
        </p:txBody>
      </p:sp>
      <p:sp>
        <p:nvSpPr>
          <p:cNvPr id="62468" name="Line 4"/>
          <p:cNvSpPr>
            <a:spLocks noChangeShapeType="1"/>
          </p:cNvSpPr>
          <p:nvPr/>
        </p:nvSpPr>
        <p:spPr bwMode="auto">
          <a:xfrm>
            <a:off x="1143000" y="1295400"/>
            <a:ext cx="6553200" cy="0"/>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
        <p:nvSpPr>
          <p:cNvPr id="62469" name="Line 5"/>
          <p:cNvSpPr>
            <a:spLocks noChangeShapeType="1"/>
          </p:cNvSpPr>
          <p:nvPr/>
        </p:nvSpPr>
        <p:spPr bwMode="auto">
          <a:xfrm>
            <a:off x="4648200" y="4114800"/>
            <a:ext cx="990600" cy="0"/>
          </a:xfrm>
          <a:prstGeom prst="line">
            <a:avLst/>
          </a:prstGeom>
          <a:noFill/>
          <a:ln w="28575">
            <a:solidFill>
              <a:srgbClr val="FF99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
        <p:nvSpPr>
          <p:cNvPr id="62470" name="Line 6"/>
          <p:cNvSpPr>
            <a:spLocks noChangeShapeType="1"/>
          </p:cNvSpPr>
          <p:nvPr/>
        </p:nvSpPr>
        <p:spPr bwMode="auto">
          <a:xfrm>
            <a:off x="5638800" y="4114800"/>
            <a:ext cx="0" cy="381000"/>
          </a:xfrm>
          <a:prstGeom prst="line">
            <a:avLst/>
          </a:prstGeom>
          <a:noFill/>
          <a:ln w="28575">
            <a:solidFill>
              <a:srgbClr val="FF99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
        <p:nvSpPr>
          <p:cNvPr id="62471" name="Line 7"/>
          <p:cNvSpPr>
            <a:spLocks noChangeShapeType="1"/>
          </p:cNvSpPr>
          <p:nvPr/>
        </p:nvSpPr>
        <p:spPr bwMode="auto">
          <a:xfrm flipH="1">
            <a:off x="4724400" y="4495800"/>
            <a:ext cx="914400" cy="0"/>
          </a:xfrm>
          <a:prstGeom prst="line">
            <a:avLst/>
          </a:prstGeom>
          <a:noFill/>
          <a:ln w="28575">
            <a:solidFill>
              <a:srgbClr val="FF99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
        <p:nvSpPr>
          <p:cNvPr id="62472" name="Line 8"/>
          <p:cNvSpPr>
            <a:spLocks noChangeShapeType="1"/>
          </p:cNvSpPr>
          <p:nvPr/>
        </p:nvSpPr>
        <p:spPr bwMode="auto">
          <a:xfrm>
            <a:off x="4648200" y="4648200"/>
            <a:ext cx="762000" cy="0"/>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
        <p:nvSpPr>
          <p:cNvPr id="62473" name="Line 9"/>
          <p:cNvSpPr>
            <a:spLocks noChangeShapeType="1"/>
          </p:cNvSpPr>
          <p:nvPr/>
        </p:nvSpPr>
        <p:spPr bwMode="auto">
          <a:xfrm flipH="1">
            <a:off x="4495800" y="5029200"/>
            <a:ext cx="914400" cy="0"/>
          </a:xfrm>
          <a:prstGeom prst="line">
            <a:avLst/>
          </a:prstGeom>
          <a:noFill/>
          <a:ln w="2857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
        <p:nvSpPr>
          <p:cNvPr id="62474" name="Line 10"/>
          <p:cNvSpPr>
            <a:spLocks noChangeShapeType="1"/>
          </p:cNvSpPr>
          <p:nvPr/>
        </p:nvSpPr>
        <p:spPr bwMode="auto">
          <a:xfrm>
            <a:off x="5410200" y="4648200"/>
            <a:ext cx="0" cy="381000"/>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sz="2800">
              <a:solidFill>
                <a:srgbClr val="00FFFF"/>
              </a:solidFill>
            </a:endParaRPr>
          </a:p>
        </p:txBody>
      </p:sp>
    </p:spTree>
    <p:extLst>
      <p:ext uri="{BB962C8B-B14F-4D97-AF65-F5344CB8AC3E}">
        <p14:creationId xmlns:p14="http://schemas.microsoft.com/office/powerpoint/2010/main" val="13653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62000" y="0"/>
            <a:ext cx="8153400" cy="1143000"/>
          </a:xfrm>
        </p:spPr>
        <p:txBody>
          <a:bodyPr>
            <a:normAutofit/>
          </a:bodyPr>
          <a:lstStyle/>
          <a:p>
            <a:pPr algn="l"/>
            <a:r>
              <a:rPr lang="en-US" altLang="en-US" sz="2400" b="1" dirty="0" smtClean="0">
                <a:solidFill>
                  <a:schemeClr val="tx2"/>
                </a:solidFill>
              </a:rPr>
              <a:t>Response to Therapy by Syphilis Stage: </a:t>
            </a:r>
            <a:br>
              <a:rPr lang="en-US" altLang="en-US" sz="2400" b="1" dirty="0" smtClean="0">
                <a:solidFill>
                  <a:schemeClr val="tx2"/>
                </a:solidFill>
              </a:rPr>
            </a:br>
            <a:r>
              <a:rPr lang="en-US" altLang="en-US" sz="2400" b="1" dirty="0" smtClean="0">
                <a:solidFill>
                  <a:schemeClr val="tx2"/>
                </a:solidFill>
              </a:rPr>
              <a:t>The Details  (Primary and Secondary) </a:t>
            </a:r>
            <a:endParaRPr lang="en-US" altLang="en-US" sz="2400" dirty="0" smtClean="0"/>
          </a:p>
        </p:txBody>
      </p:sp>
      <p:sp>
        <p:nvSpPr>
          <p:cNvPr id="88067" name="Content Placeholder 2"/>
          <p:cNvSpPr>
            <a:spLocks noGrp="1"/>
          </p:cNvSpPr>
          <p:nvPr>
            <p:ph idx="1"/>
          </p:nvPr>
        </p:nvSpPr>
        <p:spPr>
          <a:xfrm>
            <a:off x="914400" y="990600"/>
            <a:ext cx="7924800" cy="5867400"/>
          </a:xfrm>
        </p:spPr>
        <p:txBody>
          <a:bodyPr>
            <a:normAutofit lnSpcReduction="10000"/>
          </a:bodyPr>
          <a:lstStyle/>
          <a:p>
            <a:pPr marL="57150" indent="0">
              <a:buNone/>
            </a:pPr>
            <a:r>
              <a:rPr lang="en-US" altLang="en-US" sz="2000" u="sng" dirty="0" smtClean="0">
                <a:solidFill>
                  <a:srgbClr val="C00000"/>
                </a:solidFill>
              </a:rPr>
              <a:t>Clinical and serologic follow-up at 6 and 12 months recommended</a:t>
            </a:r>
          </a:p>
          <a:p>
            <a:pPr marL="400050"/>
            <a:r>
              <a:rPr lang="en-US" altLang="en-US" sz="2000" dirty="0" smtClean="0"/>
              <a:t>Recurrence </a:t>
            </a:r>
            <a:r>
              <a:rPr lang="en-US" altLang="en-US" sz="2000" dirty="0"/>
              <a:t>of signs/symptoms </a:t>
            </a:r>
            <a:r>
              <a:rPr lang="en-US" altLang="en-US" sz="2000" dirty="0" smtClean="0"/>
              <a:t>or four </a:t>
            </a:r>
            <a:r>
              <a:rPr lang="en-US" altLang="en-US" sz="2000" dirty="0"/>
              <a:t>fold rise in RPR titer suggest reinfection or treatment failure</a:t>
            </a:r>
          </a:p>
          <a:p>
            <a:pPr marL="800100" lvl="1"/>
            <a:r>
              <a:rPr lang="en-US" altLang="en-US" sz="1700" dirty="0" smtClean="0"/>
              <a:t>LP </a:t>
            </a:r>
            <a:r>
              <a:rPr lang="en-US" altLang="en-US" sz="1700" dirty="0"/>
              <a:t>should be strongly </a:t>
            </a:r>
            <a:r>
              <a:rPr lang="en-US" altLang="en-US" sz="1700" dirty="0" smtClean="0"/>
              <a:t>considered (difficult to tell failure vs new infection)</a:t>
            </a:r>
          </a:p>
          <a:p>
            <a:pPr marL="800100" lvl="1"/>
            <a:r>
              <a:rPr lang="en-US" altLang="en-US" sz="1700" dirty="0" smtClean="0"/>
              <a:t>HIV testing recommended</a:t>
            </a:r>
            <a:endParaRPr lang="en-US" altLang="en-US" sz="1700" dirty="0"/>
          </a:p>
          <a:p>
            <a:pPr marL="800100" lvl="1"/>
            <a:r>
              <a:rPr lang="en-US" altLang="en-US" sz="1700" dirty="0" smtClean="0"/>
              <a:t>Retreat – length of therapy dependent on LP results</a:t>
            </a:r>
            <a:endParaRPr lang="en-US" altLang="en-US" sz="1700" dirty="0"/>
          </a:p>
          <a:p>
            <a:r>
              <a:rPr lang="en-US" altLang="en-US" sz="2000" dirty="0" smtClean="0"/>
              <a:t>Failure of RPR titers to decline fourfold within 6–12 months </a:t>
            </a:r>
            <a:r>
              <a:rPr lang="en-US" altLang="en-US" sz="2000" dirty="0" smtClean="0">
                <a:solidFill>
                  <a:srgbClr val="FF0000"/>
                </a:solidFill>
              </a:rPr>
              <a:t>might</a:t>
            </a:r>
            <a:r>
              <a:rPr lang="en-US" altLang="en-US" sz="2000" dirty="0" smtClean="0"/>
              <a:t> indicate treatment failure</a:t>
            </a:r>
          </a:p>
          <a:p>
            <a:pPr lvl="1"/>
            <a:r>
              <a:rPr lang="en-US" altLang="en-US" sz="1900" dirty="0" smtClean="0"/>
              <a:t>Literature shows &gt;15% of treated patients with early syphilis </a:t>
            </a:r>
            <a:r>
              <a:rPr lang="en-US" altLang="en-US" sz="1900" b="1" dirty="0" smtClean="0"/>
              <a:t>will not </a:t>
            </a:r>
            <a:r>
              <a:rPr lang="en-US" altLang="en-US" sz="1900" dirty="0" smtClean="0"/>
              <a:t>achieve the two dilution decline in RPR by 1 yr. Optimal management of such patients not clear:</a:t>
            </a:r>
          </a:p>
          <a:p>
            <a:pPr lvl="2"/>
            <a:r>
              <a:rPr lang="en-US" altLang="en-US" sz="1700" dirty="0" smtClean="0"/>
              <a:t>“At a minimum” - Reevaluate for HIV and </a:t>
            </a:r>
            <a:r>
              <a:rPr lang="en-US" altLang="en-US" sz="1700" dirty="0" smtClean="0"/>
              <a:t>follow-up </a:t>
            </a:r>
            <a:r>
              <a:rPr lang="en-US" altLang="en-US" sz="1700" dirty="0" smtClean="0"/>
              <a:t>beyond 1 </a:t>
            </a:r>
            <a:r>
              <a:rPr lang="en-US" altLang="en-US" sz="1700" dirty="0" smtClean="0"/>
              <a:t>year</a:t>
            </a:r>
            <a:endParaRPr lang="en-US" altLang="en-US" sz="1700" dirty="0" smtClean="0"/>
          </a:p>
          <a:p>
            <a:pPr lvl="2"/>
            <a:r>
              <a:rPr lang="en-US" altLang="en-US" sz="1700" dirty="0" smtClean="0"/>
              <a:t>If additional f/u cannot be ensured, retreatment recommended</a:t>
            </a:r>
          </a:p>
          <a:p>
            <a:pPr lvl="2"/>
            <a:r>
              <a:rPr lang="en-US" altLang="en-US" sz="1700" dirty="0" smtClean="0"/>
              <a:t>Consider LP</a:t>
            </a:r>
          </a:p>
          <a:p>
            <a:pPr lvl="2"/>
            <a:r>
              <a:rPr lang="en-US" altLang="en-US" sz="1700" dirty="0" smtClean="0"/>
              <a:t>Retreatment - IM </a:t>
            </a:r>
            <a:r>
              <a:rPr lang="en-US" altLang="en-US" sz="1700" dirty="0" err="1" smtClean="0"/>
              <a:t>Benzathine</a:t>
            </a:r>
            <a:r>
              <a:rPr lang="en-US" altLang="en-US" sz="1700" dirty="0" smtClean="0"/>
              <a:t> PCN weekly x 3 (unless  CSF is +)</a:t>
            </a:r>
          </a:p>
          <a:p>
            <a:r>
              <a:rPr lang="en-US" altLang="en-US" sz="2000" dirty="0" smtClean="0"/>
              <a:t>Rarely, serologic titers do not decline despite a negative CSF examination and a repeated course of therapy. </a:t>
            </a:r>
          </a:p>
          <a:p>
            <a:pPr lvl="1"/>
            <a:r>
              <a:rPr lang="en-US" altLang="en-US" sz="1700" dirty="0" smtClean="0"/>
              <a:t>Need for additional therapy and/or repeated CSF examinations is unclear, but is not generally recommended</a:t>
            </a:r>
          </a:p>
        </p:txBody>
      </p:sp>
    </p:spTree>
    <p:extLst>
      <p:ext uri="{BB962C8B-B14F-4D97-AF65-F5344CB8AC3E}">
        <p14:creationId xmlns:p14="http://schemas.microsoft.com/office/powerpoint/2010/main" val="2949344005"/>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ea typeface="MS PGothic" pitchFamily="34" charset="-128"/>
              </a:rPr>
              <a:t>Syphilis – Quick Review</a:t>
            </a:r>
            <a:endParaRPr lang="en-US" dirty="0"/>
          </a:p>
        </p:txBody>
      </p:sp>
      <p:sp>
        <p:nvSpPr>
          <p:cNvPr id="6" name="Content Placeholder 5"/>
          <p:cNvSpPr>
            <a:spLocks noGrp="1"/>
          </p:cNvSpPr>
          <p:nvPr>
            <p:ph idx="1"/>
          </p:nvPr>
        </p:nvSpPr>
        <p:spPr/>
        <p:txBody>
          <a:bodyPr/>
          <a:lstStyle/>
          <a:p>
            <a:pPr>
              <a:buClr>
                <a:schemeClr val="hlink"/>
              </a:buClr>
              <a:buFontTx/>
              <a:buChar char="•"/>
            </a:pPr>
            <a:r>
              <a:rPr lang="en-US" sz="2800" dirty="0"/>
              <a:t>Caused by spirochete: </a:t>
            </a:r>
            <a:r>
              <a:rPr lang="en-US" sz="2800" i="1" dirty="0" err="1"/>
              <a:t>Treponema</a:t>
            </a:r>
            <a:r>
              <a:rPr lang="en-US" sz="2800" i="1" dirty="0"/>
              <a:t> </a:t>
            </a:r>
            <a:r>
              <a:rPr lang="en-US" sz="2800" i="1" dirty="0" err="1"/>
              <a:t>pallidum</a:t>
            </a:r>
            <a:endParaRPr lang="en-US" sz="2800" i="1" dirty="0"/>
          </a:p>
          <a:p>
            <a:pPr>
              <a:buClr>
                <a:schemeClr val="hlink"/>
              </a:buClr>
              <a:buFontTx/>
              <a:buChar char="•"/>
            </a:pPr>
            <a:r>
              <a:rPr lang="en-US" sz="2800" dirty="0"/>
              <a:t>Divided into clinical stages: </a:t>
            </a:r>
          </a:p>
          <a:p>
            <a:pPr lvl="1">
              <a:buClr>
                <a:schemeClr val="tx1"/>
              </a:buClr>
              <a:buFontTx/>
              <a:buChar char="–"/>
            </a:pPr>
            <a:r>
              <a:rPr lang="en-US" dirty="0"/>
              <a:t>Primary - chancre</a:t>
            </a:r>
          </a:p>
          <a:p>
            <a:pPr lvl="1">
              <a:buClr>
                <a:schemeClr val="tx1"/>
              </a:buClr>
              <a:buFontTx/>
              <a:buChar char="–"/>
            </a:pPr>
            <a:r>
              <a:rPr lang="en-US" dirty="0"/>
              <a:t>Secondary - rash, </a:t>
            </a:r>
            <a:r>
              <a:rPr lang="en-US" dirty="0" err="1"/>
              <a:t>adenopathy</a:t>
            </a:r>
            <a:r>
              <a:rPr lang="en-US" dirty="0"/>
              <a:t>, and more</a:t>
            </a:r>
          </a:p>
          <a:p>
            <a:pPr lvl="1">
              <a:buClr>
                <a:schemeClr val="tx1"/>
              </a:buClr>
              <a:buFontTx/>
              <a:buChar char="–"/>
            </a:pPr>
            <a:r>
              <a:rPr lang="en-US" dirty="0"/>
              <a:t>Latent – no signs/symptoms </a:t>
            </a:r>
          </a:p>
          <a:p>
            <a:pPr lvl="2">
              <a:buClr>
                <a:schemeClr val="hlink"/>
              </a:buClr>
              <a:buSzPct val="70000"/>
              <a:buFont typeface="Wingdings" pitchFamily="2" charset="2"/>
              <a:buChar char="n"/>
            </a:pPr>
            <a:r>
              <a:rPr lang="en-US" sz="2800" dirty="0"/>
              <a:t>Early latent – present for less than 1 year</a:t>
            </a:r>
          </a:p>
          <a:p>
            <a:pPr lvl="2">
              <a:buClr>
                <a:schemeClr val="hlink"/>
              </a:buClr>
              <a:buSzPct val="70000"/>
              <a:buFont typeface="Wingdings" pitchFamily="2" charset="2"/>
              <a:buChar char="n"/>
            </a:pPr>
            <a:r>
              <a:rPr lang="en-US" sz="2800" dirty="0"/>
              <a:t>Late latent – present for more than 1 year</a:t>
            </a:r>
          </a:p>
          <a:p>
            <a:pPr lvl="1">
              <a:buClr>
                <a:schemeClr val="tx1"/>
              </a:buClr>
              <a:buFontTx/>
              <a:buChar char="–"/>
            </a:pPr>
            <a:r>
              <a:rPr lang="en-US" dirty="0"/>
              <a:t>Tertiary – CNS, cardiovascular, </a:t>
            </a:r>
            <a:r>
              <a:rPr lang="en-US" dirty="0" err="1"/>
              <a:t>gumma</a:t>
            </a:r>
            <a:endParaRPr lang="en-US" dirty="0"/>
          </a:p>
          <a:p>
            <a:pPr marL="0" indent="0">
              <a:buNone/>
            </a:pPr>
            <a:endParaRPr lang="en-US" dirty="0"/>
          </a:p>
        </p:txBody>
      </p:sp>
      <p:sp>
        <p:nvSpPr>
          <p:cNvPr id="5" name="Footer Placeholder 2"/>
          <p:cNvSpPr>
            <a:spLocks noGrp="1"/>
          </p:cNvSpPr>
          <p:nvPr>
            <p:ph type="ftr" sz="quarter" idx="11"/>
          </p:nvPr>
        </p:nvSpPr>
        <p:spPr/>
        <p:txBody>
          <a:bodyPr/>
          <a:lstStyle/>
          <a:p>
            <a:endParaRPr lang="en-US" dirty="0"/>
          </a:p>
        </p:txBody>
      </p:sp>
      <p:sp>
        <p:nvSpPr>
          <p:cNvPr id="217092"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en-US" sz="3200" b="1" dirty="0">
              <a:solidFill>
                <a:schemeClr val="tx2"/>
              </a:solidFill>
            </a:endParaRPr>
          </a:p>
        </p:txBody>
      </p:sp>
    </p:spTree>
    <p:extLst>
      <p:ext uri="{BB962C8B-B14F-4D97-AF65-F5344CB8AC3E}">
        <p14:creationId xmlns:p14="http://schemas.microsoft.com/office/powerpoint/2010/main" val="3729794475"/>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914400" y="228600"/>
            <a:ext cx="8229600" cy="1143000"/>
          </a:xfrm>
        </p:spPr>
        <p:txBody>
          <a:bodyPr/>
          <a:lstStyle/>
          <a:p>
            <a:pPr algn="l"/>
            <a:r>
              <a:rPr lang="en-US" altLang="en-US" sz="2800" b="1" smtClean="0">
                <a:solidFill>
                  <a:schemeClr val="tx2"/>
                </a:solidFill>
              </a:rPr>
              <a:t>Response to Therapy by Syphilis Stage:</a:t>
            </a:r>
            <a:br>
              <a:rPr lang="en-US" altLang="en-US" sz="2800" b="1" smtClean="0">
                <a:solidFill>
                  <a:schemeClr val="tx2"/>
                </a:solidFill>
              </a:rPr>
            </a:br>
            <a:r>
              <a:rPr lang="en-US" altLang="en-US" sz="2800" b="1" smtClean="0">
                <a:solidFill>
                  <a:schemeClr val="tx2"/>
                </a:solidFill>
              </a:rPr>
              <a:t>The Details – Latent Syphilis</a:t>
            </a:r>
            <a:endParaRPr lang="en-US" altLang="en-US" sz="2800" smtClean="0"/>
          </a:p>
        </p:txBody>
      </p:sp>
      <p:sp>
        <p:nvSpPr>
          <p:cNvPr id="89091" name="Content Placeholder 2"/>
          <p:cNvSpPr>
            <a:spLocks noGrp="1"/>
          </p:cNvSpPr>
          <p:nvPr>
            <p:ph idx="1"/>
          </p:nvPr>
        </p:nvSpPr>
        <p:spPr>
          <a:xfrm>
            <a:off x="838200" y="1447800"/>
            <a:ext cx="8077200" cy="5029200"/>
          </a:xfrm>
        </p:spPr>
        <p:txBody>
          <a:bodyPr>
            <a:normAutofit/>
          </a:bodyPr>
          <a:lstStyle/>
          <a:p>
            <a:pPr marL="0" indent="0">
              <a:buNone/>
            </a:pPr>
            <a:r>
              <a:rPr lang="en-US" altLang="en-US" sz="2400" u="sng" dirty="0" smtClean="0">
                <a:solidFill>
                  <a:srgbClr val="C00000"/>
                </a:solidFill>
              </a:rPr>
              <a:t>Quantitative serologic tests (RPRs) repeated at 6, 12, and 24 months</a:t>
            </a:r>
            <a:r>
              <a:rPr lang="en-US" altLang="en-US" sz="2400" dirty="0" smtClean="0">
                <a:solidFill>
                  <a:srgbClr val="C00000"/>
                </a:solidFill>
              </a:rPr>
              <a:t> </a:t>
            </a:r>
          </a:p>
          <a:p>
            <a:r>
              <a:rPr lang="en-US" altLang="en-US" sz="2400" dirty="0" smtClean="0"/>
              <a:t>A CSF </a:t>
            </a:r>
            <a:r>
              <a:rPr lang="en-US" altLang="en-US" sz="2400" dirty="0" smtClean="0"/>
              <a:t>examination should be performed if: </a:t>
            </a:r>
          </a:p>
          <a:p>
            <a:pPr marL="457200" lvl="1" indent="0">
              <a:buNone/>
            </a:pPr>
            <a:r>
              <a:rPr lang="en-US" altLang="en-US" sz="2000" dirty="0" smtClean="0"/>
              <a:t>    1) titers increase fourfold or</a:t>
            </a:r>
          </a:p>
          <a:p>
            <a:pPr marL="457200" lvl="1" indent="0">
              <a:buNone/>
            </a:pPr>
            <a:r>
              <a:rPr lang="en-US" altLang="en-US" sz="2000" dirty="0" smtClean="0"/>
              <a:t>    </a:t>
            </a:r>
            <a:r>
              <a:rPr lang="en-US" altLang="en-US" sz="2000" dirty="0" smtClean="0"/>
              <a:t>2) an initially high titer (≥1:32) fails to decline at least fourfold (two 	dilutions) within 12–24 months of therapy, or </a:t>
            </a:r>
          </a:p>
          <a:p>
            <a:pPr marL="457200" lvl="1" indent="0">
              <a:buNone/>
            </a:pPr>
            <a:r>
              <a:rPr lang="en-US" altLang="en-US" sz="2000" dirty="0" smtClean="0"/>
              <a:t>    3) signs or symptoms attributable to syphilis develop. </a:t>
            </a:r>
          </a:p>
          <a:p>
            <a:r>
              <a:rPr lang="en-US" altLang="en-US" sz="2400" dirty="0" smtClean="0"/>
              <a:t>If the CSF examination is negative, retreat as late, latent (3 shots)</a:t>
            </a:r>
          </a:p>
          <a:p>
            <a:r>
              <a:rPr lang="en-US" altLang="en-US" sz="2400" dirty="0" smtClean="0"/>
              <a:t>In rare instances, serologic titers do not decline despite a negative CSF examination and a repeated course of therapy. </a:t>
            </a:r>
          </a:p>
          <a:p>
            <a:pPr lvl="1"/>
            <a:r>
              <a:rPr lang="en-US" altLang="en-US" sz="2000" dirty="0" smtClean="0"/>
              <a:t>In these circumstances, the need for additional therapy or repeated CSF examinations is unclear.</a:t>
            </a:r>
            <a:endParaRPr lang="en-US" altLang="en-US" sz="2400" dirty="0" smtClean="0"/>
          </a:p>
        </p:txBody>
      </p:sp>
    </p:spTree>
    <p:extLst>
      <p:ext uri="{BB962C8B-B14F-4D97-AF65-F5344CB8AC3E}">
        <p14:creationId xmlns:p14="http://schemas.microsoft.com/office/powerpoint/2010/main" val="2141044832"/>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z="2800" b="1" dirty="0" smtClean="0">
                <a:solidFill>
                  <a:schemeClr val="tx2"/>
                </a:solidFill>
              </a:rPr>
              <a:t>Response to Therapy by Syphilis Stage:</a:t>
            </a:r>
            <a:br>
              <a:rPr lang="en-US" altLang="en-US" sz="2800" b="1" dirty="0" smtClean="0">
                <a:solidFill>
                  <a:schemeClr val="tx2"/>
                </a:solidFill>
              </a:rPr>
            </a:br>
            <a:r>
              <a:rPr lang="en-US" altLang="en-US" sz="2800" b="1" dirty="0" smtClean="0">
                <a:solidFill>
                  <a:schemeClr val="tx2"/>
                </a:solidFill>
              </a:rPr>
              <a:t>The Details – HIV Co-Infection</a:t>
            </a:r>
            <a:endParaRPr lang="en-US" altLang="en-US" sz="2800" dirty="0" smtClean="0"/>
          </a:p>
        </p:txBody>
      </p:sp>
      <p:sp>
        <p:nvSpPr>
          <p:cNvPr id="90115" name="Content Placeholder 2"/>
          <p:cNvSpPr>
            <a:spLocks noGrp="1"/>
          </p:cNvSpPr>
          <p:nvPr>
            <p:ph idx="1"/>
          </p:nvPr>
        </p:nvSpPr>
        <p:spPr>
          <a:xfrm>
            <a:off x="930613" y="1371600"/>
            <a:ext cx="7984787" cy="5257800"/>
          </a:xfrm>
        </p:spPr>
        <p:txBody>
          <a:bodyPr>
            <a:normAutofit fontScale="92500"/>
          </a:bodyPr>
          <a:lstStyle/>
          <a:p>
            <a:pPr marL="0" indent="0">
              <a:buNone/>
            </a:pPr>
            <a:r>
              <a:rPr lang="en-US" altLang="en-US" sz="2400" dirty="0" smtClean="0"/>
              <a:t>Primary and Secondary Syphilis: </a:t>
            </a:r>
            <a:r>
              <a:rPr lang="en-US" altLang="en-US" sz="2400" dirty="0" smtClean="0">
                <a:solidFill>
                  <a:srgbClr val="C00000"/>
                </a:solidFill>
              </a:rPr>
              <a:t>Clinical and Serologic follow up (RPR) at 3, 6, 9, 12, and 24 months after therapy.</a:t>
            </a:r>
          </a:p>
          <a:p>
            <a:pPr marL="0" indent="0">
              <a:buNone/>
            </a:pPr>
            <a:r>
              <a:rPr lang="en-US" altLang="en-US" sz="2400" dirty="0" smtClean="0"/>
              <a:t>Latent Syphilis: </a:t>
            </a:r>
            <a:r>
              <a:rPr lang="en-US" altLang="en-US" sz="2400" dirty="0">
                <a:solidFill>
                  <a:srgbClr val="C00000"/>
                </a:solidFill>
              </a:rPr>
              <a:t>Clinical and Serologic follow up (RPR) at </a:t>
            </a:r>
            <a:r>
              <a:rPr lang="en-US" altLang="en-US" sz="2400" dirty="0" smtClean="0">
                <a:solidFill>
                  <a:srgbClr val="C00000"/>
                </a:solidFill>
              </a:rPr>
              <a:t>6, </a:t>
            </a:r>
            <a:r>
              <a:rPr lang="en-US" altLang="en-US" sz="2400" dirty="0">
                <a:solidFill>
                  <a:srgbClr val="C00000"/>
                </a:solidFill>
              </a:rPr>
              <a:t>12, </a:t>
            </a:r>
            <a:r>
              <a:rPr lang="en-US" altLang="en-US" sz="2400" dirty="0" smtClean="0">
                <a:solidFill>
                  <a:srgbClr val="C00000"/>
                </a:solidFill>
              </a:rPr>
              <a:t> 18 and </a:t>
            </a:r>
            <a:r>
              <a:rPr lang="en-US" altLang="en-US" sz="2400" dirty="0">
                <a:solidFill>
                  <a:srgbClr val="C00000"/>
                </a:solidFill>
              </a:rPr>
              <a:t>24 months after therapy.</a:t>
            </a:r>
          </a:p>
          <a:p>
            <a:r>
              <a:rPr lang="en-US" altLang="en-US" sz="2400" dirty="0" smtClean="0"/>
              <a:t>Those with signs/symptoms that persist or recur or persons who have a sustained fourfold RPR rise should have a CSF examination and retreatment</a:t>
            </a:r>
            <a:r>
              <a:rPr lang="en-US" altLang="en-US" sz="2400" dirty="0" smtClean="0">
                <a:solidFill>
                  <a:schemeClr val="accent1"/>
                </a:solidFill>
              </a:rPr>
              <a:t>. (just like HIV </a:t>
            </a:r>
            <a:r>
              <a:rPr lang="en-US" altLang="en-US" sz="2400" dirty="0" err="1" smtClean="0">
                <a:solidFill>
                  <a:schemeClr val="accent1"/>
                </a:solidFill>
              </a:rPr>
              <a:t>neg</a:t>
            </a:r>
            <a:r>
              <a:rPr lang="en-US" altLang="en-US" sz="2400" dirty="0" smtClean="0">
                <a:solidFill>
                  <a:schemeClr val="accent1"/>
                </a:solidFill>
              </a:rPr>
              <a:t>)</a:t>
            </a:r>
          </a:p>
          <a:p>
            <a:pPr lvl="1"/>
            <a:r>
              <a:rPr lang="en-US" altLang="en-US" sz="2400" dirty="0" smtClean="0"/>
              <a:t> CSF examination and retreatment also should be strongly considered for persons whose RPR does not decrease fourfold within: </a:t>
            </a:r>
          </a:p>
          <a:p>
            <a:pPr lvl="2"/>
            <a:r>
              <a:rPr lang="en-US" altLang="en-US" sz="2000" dirty="0" smtClean="0"/>
              <a:t> </a:t>
            </a:r>
            <a:r>
              <a:rPr lang="en-US" altLang="en-US" sz="2000" u="sng" dirty="0" smtClean="0">
                <a:solidFill>
                  <a:schemeClr val="accent2"/>
                </a:solidFill>
              </a:rPr>
              <a:t>6–12 months </a:t>
            </a:r>
            <a:r>
              <a:rPr lang="en-US" altLang="en-US" sz="2000" dirty="0" smtClean="0">
                <a:solidFill>
                  <a:schemeClr val="accent2"/>
                </a:solidFill>
              </a:rPr>
              <a:t>of therapy for primary and secondary syphilis cases</a:t>
            </a:r>
          </a:p>
          <a:p>
            <a:pPr lvl="2"/>
            <a:r>
              <a:rPr lang="en-US" altLang="en-US" sz="2000" u="sng" dirty="0" smtClean="0">
                <a:solidFill>
                  <a:schemeClr val="accent2"/>
                </a:solidFill>
              </a:rPr>
              <a:t>12-24 months </a:t>
            </a:r>
            <a:r>
              <a:rPr lang="en-US" altLang="en-US" sz="2000" dirty="0" smtClean="0">
                <a:solidFill>
                  <a:schemeClr val="accent2"/>
                </a:solidFill>
              </a:rPr>
              <a:t>for latent syphilis cases .</a:t>
            </a:r>
          </a:p>
          <a:p>
            <a:pPr lvl="1"/>
            <a:r>
              <a:rPr lang="en-US" altLang="en-US" sz="2400" dirty="0" smtClean="0"/>
              <a:t>If CSF examination is normal, treat as late, latent (3 shots).</a:t>
            </a:r>
          </a:p>
        </p:txBody>
      </p:sp>
    </p:spTree>
    <p:extLst>
      <p:ext uri="{BB962C8B-B14F-4D97-AF65-F5344CB8AC3E}">
        <p14:creationId xmlns:p14="http://schemas.microsoft.com/office/powerpoint/2010/main" val="150145542"/>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228600"/>
            <a:ext cx="7772400" cy="1143000"/>
          </a:xfrm>
        </p:spPr>
        <p:txBody>
          <a:bodyPr/>
          <a:lstStyle/>
          <a:p>
            <a:r>
              <a:rPr lang="en-US" sz="3600" dirty="0" smtClean="0">
                <a:solidFill>
                  <a:schemeClr val="tx2"/>
                </a:solidFill>
              </a:rPr>
              <a:t>When to do an LP? </a:t>
            </a:r>
            <a:endParaRPr lang="en-US" dirty="0" smtClean="0">
              <a:solidFill>
                <a:schemeClr val="tx2"/>
              </a:solidFill>
            </a:endParaRPr>
          </a:p>
        </p:txBody>
      </p:sp>
      <p:sp>
        <p:nvSpPr>
          <p:cNvPr id="95235" name="Rectangle 3"/>
          <p:cNvSpPr>
            <a:spLocks noGrp="1" noChangeArrowheads="1"/>
          </p:cNvSpPr>
          <p:nvPr>
            <p:ph type="body" idx="1"/>
          </p:nvPr>
        </p:nvSpPr>
        <p:spPr>
          <a:xfrm>
            <a:off x="762000" y="990600"/>
            <a:ext cx="8458200" cy="4114800"/>
          </a:xfrm>
        </p:spPr>
        <p:txBody>
          <a:bodyPr/>
          <a:lstStyle/>
          <a:p>
            <a:endParaRPr lang="en-US" dirty="0" smtClean="0"/>
          </a:p>
          <a:p>
            <a:r>
              <a:rPr lang="en-US" dirty="0" smtClean="0"/>
              <a:t>Everyone agrees LP needed with:</a:t>
            </a:r>
          </a:p>
          <a:p>
            <a:pPr lvl="1"/>
            <a:r>
              <a:rPr lang="en-US" dirty="0" smtClean="0"/>
              <a:t>Neurologic signs and symptoms (including     eye/ear complaints)</a:t>
            </a:r>
          </a:p>
          <a:p>
            <a:pPr lvl="1"/>
            <a:r>
              <a:rPr lang="en-US" dirty="0" smtClean="0"/>
              <a:t>Other evidence of tertiary syphilis (</a:t>
            </a:r>
            <a:r>
              <a:rPr lang="en-US" dirty="0" err="1" smtClean="0"/>
              <a:t>gummas</a:t>
            </a:r>
            <a:r>
              <a:rPr lang="en-US" dirty="0" smtClean="0"/>
              <a:t>)</a:t>
            </a:r>
          </a:p>
          <a:p>
            <a:pPr lvl="1"/>
            <a:r>
              <a:rPr lang="en-US" dirty="0" smtClean="0"/>
              <a:t>Treatment Failure – recurrent signs/symptoms, fourfold rise in RPR titer</a:t>
            </a:r>
          </a:p>
          <a:p>
            <a:pPr marL="0" indent="0">
              <a:buNone/>
            </a:pPr>
            <a:endParaRPr lang="en-US" sz="2800" dirty="0" smtClean="0"/>
          </a:p>
          <a:p>
            <a:endParaRPr lang="en-US" dirty="0" smtClean="0"/>
          </a:p>
        </p:txBody>
      </p:sp>
    </p:spTree>
    <p:extLst>
      <p:ext uri="{BB962C8B-B14F-4D97-AF65-F5344CB8AC3E}">
        <p14:creationId xmlns:p14="http://schemas.microsoft.com/office/powerpoint/2010/main" val="1877683519"/>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685800" y="228600"/>
            <a:ext cx="7772400" cy="1143000"/>
          </a:xfrm>
        </p:spPr>
        <p:txBody>
          <a:bodyPr>
            <a:normAutofit/>
          </a:bodyPr>
          <a:lstStyle/>
          <a:p>
            <a:r>
              <a:rPr lang="en-US" altLang="en-US" sz="3600" dirty="0" smtClean="0">
                <a:solidFill>
                  <a:schemeClr val="tx2"/>
                </a:solidFill>
              </a:rPr>
              <a:t>When to do an LP?</a:t>
            </a:r>
            <a:endParaRPr lang="en-US" altLang="en-US" dirty="0" smtClean="0">
              <a:solidFill>
                <a:schemeClr val="tx2"/>
              </a:solidFill>
            </a:endParaRPr>
          </a:p>
        </p:txBody>
      </p:sp>
      <p:sp>
        <p:nvSpPr>
          <p:cNvPr id="77827" name="Rectangle 3"/>
          <p:cNvSpPr>
            <a:spLocks noGrp="1"/>
          </p:cNvSpPr>
          <p:nvPr>
            <p:ph type="body" idx="1"/>
          </p:nvPr>
        </p:nvSpPr>
        <p:spPr>
          <a:xfrm>
            <a:off x="685800" y="1600200"/>
            <a:ext cx="8458200" cy="4114800"/>
          </a:xfrm>
        </p:spPr>
        <p:txBody>
          <a:bodyPr>
            <a:normAutofit fontScale="92500" lnSpcReduction="10000"/>
          </a:bodyPr>
          <a:lstStyle/>
          <a:p>
            <a:r>
              <a:rPr lang="en-US" altLang="en-US" dirty="0" smtClean="0"/>
              <a:t>Some authorities recommend LP if:</a:t>
            </a:r>
          </a:p>
          <a:p>
            <a:pPr lvl="1"/>
            <a:r>
              <a:rPr lang="en-US" altLang="en-US" dirty="0"/>
              <a:t>f</a:t>
            </a:r>
            <a:r>
              <a:rPr lang="en-US" altLang="en-US" dirty="0" smtClean="0"/>
              <a:t>ailure of RPR titers to decline 4 fold in recommended time frames (6-12 months for </a:t>
            </a:r>
            <a:r>
              <a:rPr lang="en-US" altLang="en-US" dirty="0" smtClean="0"/>
              <a:t>primary/secondary or 12-24 </a:t>
            </a:r>
            <a:r>
              <a:rPr lang="en-US" altLang="en-US" dirty="0" smtClean="0"/>
              <a:t>months for latent </a:t>
            </a:r>
            <a:r>
              <a:rPr lang="en-US" altLang="en-US" dirty="0" smtClean="0"/>
              <a:t>syphilis and HIV infection)</a:t>
            </a:r>
            <a:endParaRPr lang="en-US" altLang="en-US" dirty="0" smtClean="0"/>
          </a:p>
          <a:p>
            <a:pPr lvl="1"/>
            <a:r>
              <a:rPr lang="en-US" altLang="en-US" dirty="0" smtClean="0"/>
              <a:t>all latent syphilis with high titers (&gt;1:32)</a:t>
            </a:r>
          </a:p>
          <a:p>
            <a:pPr lvl="1"/>
            <a:r>
              <a:rPr lang="en-US" altLang="en-US" dirty="0" smtClean="0"/>
              <a:t>all HIV infected patients with syphilis</a:t>
            </a:r>
          </a:p>
          <a:p>
            <a:pPr lvl="1"/>
            <a:r>
              <a:rPr lang="en-US" altLang="en-US" dirty="0" smtClean="0"/>
              <a:t>usual plus HIV infected with high titers</a:t>
            </a:r>
          </a:p>
          <a:p>
            <a:pPr lvl="1"/>
            <a:r>
              <a:rPr lang="en-US" altLang="en-US" dirty="0" smtClean="0"/>
              <a:t>LP before and after treatment in HIV infected </a:t>
            </a:r>
            <a:r>
              <a:rPr lang="en-US" altLang="en-US" dirty="0" err="1" smtClean="0"/>
              <a:t>pts</a:t>
            </a:r>
            <a:endParaRPr lang="en-US" altLang="en-US" dirty="0" smtClean="0"/>
          </a:p>
          <a:p>
            <a:pPr lvl="1"/>
            <a:r>
              <a:rPr lang="en-US" altLang="en-US" dirty="0" smtClean="0"/>
              <a:t>LP 6 months after treatment in HIV infected </a:t>
            </a:r>
            <a:r>
              <a:rPr lang="en-US" altLang="en-US" dirty="0" err="1" smtClean="0"/>
              <a:t>pts</a:t>
            </a:r>
            <a:endParaRPr lang="en-US" altLang="en-US" dirty="0" smtClean="0"/>
          </a:p>
          <a:p>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4191093584"/>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457200"/>
            <a:ext cx="8458200" cy="1143000"/>
          </a:xfrm>
        </p:spPr>
        <p:txBody>
          <a:bodyPr/>
          <a:lstStyle/>
          <a:p>
            <a:r>
              <a:rPr lang="en-US" sz="3200" dirty="0" smtClean="0"/>
              <a:t>Interpretation of CSF results</a:t>
            </a:r>
            <a:endParaRPr lang="en-US" dirty="0" smtClean="0"/>
          </a:p>
        </p:txBody>
      </p:sp>
      <p:sp>
        <p:nvSpPr>
          <p:cNvPr id="97283" name="Rectangle 3"/>
          <p:cNvSpPr>
            <a:spLocks noGrp="1" noChangeArrowheads="1"/>
          </p:cNvSpPr>
          <p:nvPr>
            <p:ph type="body" idx="1"/>
          </p:nvPr>
        </p:nvSpPr>
        <p:spPr>
          <a:xfrm>
            <a:off x="685800" y="1828800"/>
            <a:ext cx="8153400" cy="4114800"/>
          </a:xfrm>
        </p:spPr>
        <p:txBody>
          <a:bodyPr>
            <a:normAutofit lnSpcReduction="10000"/>
          </a:bodyPr>
          <a:lstStyle/>
          <a:p>
            <a:r>
              <a:rPr lang="en-US" sz="2800" b="1" dirty="0" smtClean="0"/>
              <a:t>Definite diagnosis: </a:t>
            </a:r>
            <a:r>
              <a:rPr lang="en-US" sz="2800" dirty="0" smtClean="0"/>
              <a:t>Positive CSF syphilis test or identification of organism</a:t>
            </a:r>
          </a:p>
          <a:p>
            <a:endParaRPr lang="en-US" sz="1200" dirty="0" smtClean="0"/>
          </a:p>
          <a:p>
            <a:r>
              <a:rPr lang="en-US" sz="2800" b="1" dirty="0" smtClean="0"/>
              <a:t>Presumptive diagnosis: </a:t>
            </a:r>
            <a:r>
              <a:rPr lang="en-US" sz="2800" dirty="0" smtClean="0"/>
              <a:t>abnormal LP and syphilis</a:t>
            </a:r>
          </a:p>
          <a:p>
            <a:pPr lvl="1"/>
            <a:r>
              <a:rPr lang="en-US" dirty="0" smtClean="0"/>
              <a:t>lymphocytic </a:t>
            </a:r>
            <a:r>
              <a:rPr lang="en-US" dirty="0" err="1" smtClean="0"/>
              <a:t>pleocytosis</a:t>
            </a:r>
            <a:r>
              <a:rPr lang="en-US" dirty="0" smtClean="0"/>
              <a:t>, and/or increased protein</a:t>
            </a:r>
          </a:p>
          <a:p>
            <a:pPr lvl="1"/>
            <a:r>
              <a:rPr lang="en-US" dirty="0" smtClean="0"/>
              <a:t>major problem:  HIV infection associated with similar CSF abnormalities </a:t>
            </a:r>
          </a:p>
          <a:p>
            <a:pPr lvl="1"/>
            <a:endParaRPr lang="en-US" sz="1200" dirty="0" smtClean="0"/>
          </a:p>
          <a:p>
            <a:r>
              <a:rPr lang="en-US" sz="2800" dirty="0" smtClean="0">
                <a:solidFill>
                  <a:schemeClr val="accent2"/>
                </a:solidFill>
              </a:rPr>
              <a:t>Must treat HIV infected patients with syphilis and CSF abnormalities for </a:t>
            </a:r>
            <a:r>
              <a:rPr lang="en-US" sz="2800" dirty="0" err="1" smtClean="0">
                <a:solidFill>
                  <a:schemeClr val="accent2"/>
                </a:solidFill>
              </a:rPr>
              <a:t>neurosyphilis</a:t>
            </a:r>
            <a:endParaRPr lang="en-US" dirty="0" smtClean="0"/>
          </a:p>
        </p:txBody>
      </p:sp>
    </p:spTree>
    <p:extLst>
      <p:ext uri="{BB962C8B-B14F-4D97-AF65-F5344CB8AC3E}">
        <p14:creationId xmlns:p14="http://schemas.microsoft.com/office/powerpoint/2010/main" val="1919305587"/>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143000"/>
          </a:xfrm>
        </p:spPr>
        <p:txBody>
          <a:bodyPr>
            <a:normAutofit/>
          </a:bodyPr>
          <a:lstStyle/>
          <a:p>
            <a:r>
              <a:rPr lang="en-US" dirty="0" smtClean="0"/>
              <a:t>Case: </a:t>
            </a:r>
            <a:endParaRPr lang="en-US" dirty="0"/>
          </a:p>
        </p:txBody>
      </p:sp>
      <p:sp>
        <p:nvSpPr>
          <p:cNvPr id="3" name="Content Placeholder 2"/>
          <p:cNvSpPr>
            <a:spLocks noGrp="1"/>
          </p:cNvSpPr>
          <p:nvPr>
            <p:ph idx="1"/>
          </p:nvPr>
        </p:nvSpPr>
        <p:spPr>
          <a:xfrm>
            <a:off x="762000" y="1219201"/>
            <a:ext cx="8077200" cy="4674576"/>
          </a:xfrm>
        </p:spPr>
        <p:txBody>
          <a:bodyPr>
            <a:normAutofit fontScale="92500" lnSpcReduction="20000"/>
          </a:bodyPr>
          <a:lstStyle/>
          <a:p>
            <a:pPr marL="0" indent="0">
              <a:buNone/>
            </a:pPr>
            <a:r>
              <a:rPr lang="en-US" dirty="0" smtClean="0"/>
              <a:t>25 </a:t>
            </a:r>
            <a:r>
              <a:rPr lang="en-US" dirty="0" err="1" smtClean="0"/>
              <a:t>yo</a:t>
            </a:r>
            <a:r>
              <a:rPr lang="en-US" dirty="0" smtClean="0"/>
              <a:t> pregnant female (HIV </a:t>
            </a:r>
            <a:r>
              <a:rPr lang="en-US" dirty="0" err="1" smtClean="0"/>
              <a:t>neg</a:t>
            </a:r>
            <a:r>
              <a:rPr lang="en-US" dirty="0" smtClean="0"/>
              <a:t>). Pt with history of anaphylaxis to PCN. </a:t>
            </a:r>
            <a:endParaRPr lang="en-US" dirty="0"/>
          </a:p>
          <a:p>
            <a:r>
              <a:rPr lang="en-US" dirty="0" smtClean="0"/>
              <a:t>2/24 - </a:t>
            </a:r>
            <a:r>
              <a:rPr lang="en-US" dirty="0" smtClean="0">
                <a:solidFill>
                  <a:srgbClr val="C00000"/>
                </a:solidFill>
              </a:rPr>
              <a:t>EIA </a:t>
            </a:r>
            <a:r>
              <a:rPr lang="en-US" dirty="0">
                <a:solidFill>
                  <a:srgbClr val="C00000"/>
                </a:solidFill>
              </a:rPr>
              <a:t>R</a:t>
            </a:r>
            <a:r>
              <a:rPr lang="en-US" dirty="0" smtClean="0">
                <a:solidFill>
                  <a:srgbClr val="C00000"/>
                </a:solidFill>
              </a:rPr>
              <a:t>, </a:t>
            </a:r>
            <a:r>
              <a:rPr lang="en-US" dirty="0" smtClean="0">
                <a:solidFill>
                  <a:srgbClr val="C00000"/>
                </a:solidFill>
              </a:rPr>
              <a:t>RPR NR, TPPA </a:t>
            </a:r>
            <a:r>
              <a:rPr lang="en-US" dirty="0" err="1" smtClean="0">
                <a:solidFill>
                  <a:srgbClr val="C00000"/>
                </a:solidFill>
              </a:rPr>
              <a:t>neg</a:t>
            </a:r>
            <a:r>
              <a:rPr lang="en-US" dirty="0" smtClean="0">
                <a:solidFill>
                  <a:srgbClr val="C00000"/>
                </a:solidFill>
              </a:rPr>
              <a:t> </a:t>
            </a:r>
          </a:p>
          <a:p>
            <a:pPr lvl="1"/>
            <a:r>
              <a:rPr lang="en-US" dirty="0" smtClean="0"/>
              <a:t>No treatment – presumed false + EIA</a:t>
            </a:r>
          </a:p>
          <a:p>
            <a:r>
              <a:rPr lang="en-US" dirty="0" smtClean="0"/>
              <a:t>9/5 – </a:t>
            </a:r>
            <a:r>
              <a:rPr lang="en-US" dirty="0" smtClean="0">
                <a:solidFill>
                  <a:srgbClr val="C00000"/>
                </a:solidFill>
              </a:rPr>
              <a:t>EIA equivocal, RPR NR, TPPA </a:t>
            </a:r>
            <a:r>
              <a:rPr lang="en-US" dirty="0" err="1" smtClean="0">
                <a:solidFill>
                  <a:srgbClr val="C00000"/>
                </a:solidFill>
              </a:rPr>
              <a:t>neg</a:t>
            </a:r>
            <a:r>
              <a:rPr lang="en-US" dirty="0" smtClean="0">
                <a:solidFill>
                  <a:srgbClr val="C00000"/>
                </a:solidFill>
              </a:rPr>
              <a:t> </a:t>
            </a:r>
          </a:p>
          <a:p>
            <a:pPr lvl="1"/>
            <a:r>
              <a:rPr lang="en-US" dirty="0" smtClean="0"/>
              <a:t>No treatment, presumed false + EIA</a:t>
            </a:r>
          </a:p>
          <a:p>
            <a:r>
              <a:rPr lang="en-US" dirty="0" smtClean="0"/>
              <a:t>9/23 – </a:t>
            </a:r>
            <a:r>
              <a:rPr lang="en-US" dirty="0" smtClean="0">
                <a:solidFill>
                  <a:srgbClr val="C00000"/>
                </a:solidFill>
              </a:rPr>
              <a:t>EIA </a:t>
            </a:r>
            <a:r>
              <a:rPr lang="en-US" dirty="0" smtClean="0">
                <a:solidFill>
                  <a:srgbClr val="C00000"/>
                </a:solidFill>
              </a:rPr>
              <a:t>R, </a:t>
            </a:r>
            <a:r>
              <a:rPr lang="en-US" dirty="0" smtClean="0">
                <a:solidFill>
                  <a:srgbClr val="C00000"/>
                </a:solidFill>
              </a:rPr>
              <a:t>RPR NR, TPPA positive</a:t>
            </a:r>
          </a:p>
          <a:p>
            <a:pPr lvl="1"/>
            <a:r>
              <a:rPr lang="en-US" dirty="0" smtClean="0"/>
              <a:t>Admitted </a:t>
            </a:r>
            <a:r>
              <a:rPr lang="en-US" dirty="0" smtClean="0"/>
              <a:t>for desensitization to </a:t>
            </a:r>
            <a:r>
              <a:rPr lang="en-US" dirty="0" smtClean="0"/>
              <a:t>PCN - </a:t>
            </a:r>
            <a:r>
              <a:rPr lang="en-US" dirty="0" smtClean="0"/>
              <a:t>Ultimately not done after review with DOH</a:t>
            </a:r>
          </a:p>
          <a:p>
            <a:r>
              <a:rPr lang="en-US" dirty="0" smtClean="0"/>
              <a:t>10/17 – </a:t>
            </a:r>
            <a:r>
              <a:rPr lang="en-US" dirty="0" smtClean="0">
                <a:solidFill>
                  <a:srgbClr val="C00000"/>
                </a:solidFill>
              </a:rPr>
              <a:t>RPR NR</a:t>
            </a:r>
          </a:p>
          <a:p>
            <a:r>
              <a:rPr lang="en-US" dirty="0" smtClean="0"/>
              <a:t>Had normal delivery, healthy infant</a:t>
            </a:r>
          </a:p>
          <a:p>
            <a:pPr marL="457200" lvl="1" indent="0">
              <a:buNone/>
            </a:pPr>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67953377"/>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xfrm>
            <a:off x="762000" y="1371600"/>
            <a:ext cx="8077200" cy="4953000"/>
          </a:xfrm>
        </p:spPr>
        <p:txBody>
          <a:bodyPr>
            <a:normAutofit fontScale="92500" lnSpcReduction="20000"/>
          </a:bodyPr>
          <a:lstStyle/>
          <a:p>
            <a:r>
              <a:rPr lang="en-US" dirty="0" smtClean="0"/>
              <a:t>37 </a:t>
            </a:r>
            <a:r>
              <a:rPr lang="en-US" dirty="0" err="1" smtClean="0"/>
              <a:t>yo</a:t>
            </a:r>
            <a:r>
              <a:rPr lang="en-US" dirty="0" smtClean="0"/>
              <a:t> MSM, HIV </a:t>
            </a:r>
            <a:r>
              <a:rPr lang="en-US" dirty="0" err="1" smtClean="0"/>
              <a:t>neg</a:t>
            </a:r>
            <a:r>
              <a:rPr lang="en-US" dirty="0" smtClean="0"/>
              <a:t>, history genital </a:t>
            </a:r>
            <a:r>
              <a:rPr lang="en-US" dirty="0" smtClean="0"/>
              <a:t>herpes, </a:t>
            </a:r>
            <a:r>
              <a:rPr lang="en-US" dirty="0" smtClean="0"/>
              <a:t>presents with self reported h/o genital </a:t>
            </a:r>
            <a:r>
              <a:rPr lang="en-US" dirty="0" smtClean="0"/>
              <a:t>ulcer- now resolved and new </a:t>
            </a:r>
            <a:r>
              <a:rPr lang="en-US" dirty="0" smtClean="0"/>
              <a:t>rash on exam</a:t>
            </a:r>
          </a:p>
          <a:p>
            <a:pPr lvl="1"/>
            <a:r>
              <a:rPr lang="en-US" dirty="0" smtClean="0"/>
              <a:t>EIA R, </a:t>
            </a:r>
            <a:r>
              <a:rPr lang="en-US" dirty="0" smtClean="0"/>
              <a:t>RPR 1: 4096</a:t>
            </a:r>
          </a:p>
          <a:p>
            <a:pPr lvl="1"/>
            <a:r>
              <a:rPr lang="en-US" dirty="0" smtClean="0"/>
              <a:t>Treated with </a:t>
            </a:r>
            <a:r>
              <a:rPr lang="en-US" dirty="0" err="1" smtClean="0"/>
              <a:t>Benzathine</a:t>
            </a:r>
            <a:r>
              <a:rPr lang="en-US" dirty="0" smtClean="0"/>
              <a:t> PCN for secondary syphilis. Advised to repeat exam/titer/HIV test in 3 months due to high risk</a:t>
            </a:r>
          </a:p>
          <a:p>
            <a:pPr lvl="1"/>
            <a:r>
              <a:rPr lang="en-US" dirty="0" smtClean="0"/>
              <a:t>Two months later: Returns with new GUD typical of HSV, and reported re-exposure to secondary syphilis</a:t>
            </a:r>
          </a:p>
          <a:p>
            <a:pPr lvl="2"/>
            <a:r>
              <a:rPr lang="en-US" dirty="0" smtClean="0"/>
              <a:t>Repeat HIV negative (ag/ab)</a:t>
            </a:r>
          </a:p>
          <a:p>
            <a:pPr lvl="2"/>
            <a:r>
              <a:rPr lang="en-US" dirty="0" err="1" smtClean="0"/>
              <a:t>Darkfield</a:t>
            </a:r>
            <a:r>
              <a:rPr lang="en-US" dirty="0" smtClean="0"/>
              <a:t> negative, DFA ulcer negative</a:t>
            </a:r>
          </a:p>
          <a:p>
            <a:pPr lvl="2"/>
            <a:r>
              <a:rPr lang="en-US" dirty="0" smtClean="0"/>
              <a:t>HSV culture is pending</a:t>
            </a:r>
          </a:p>
          <a:p>
            <a:pPr lvl="2"/>
            <a:r>
              <a:rPr lang="en-US" dirty="0" smtClean="0"/>
              <a:t>EIA +, RPR 1:256 </a:t>
            </a:r>
          </a:p>
          <a:p>
            <a:pPr lvl="2"/>
            <a:endParaRPr lang="en-US" dirty="0" smtClean="0"/>
          </a:p>
          <a:p>
            <a:pPr lvl="1"/>
            <a:endParaRPr lang="en-US" dirty="0"/>
          </a:p>
        </p:txBody>
      </p:sp>
    </p:spTree>
    <p:extLst>
      <p:ext uri="{BB962C8B-B14F-4D97-AF65-F5344CB8AC3E}">
        <p14:creationId xmlns:p14="http://schemas.microsoft.com/office/powerpoint/2010/main" val="3613917695"/>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xfrm>
            <a:off x="762000" y="1143001"/>
            <a:ext cx="8077200" cy="4750776"/>
          </a:xfrm>
        </p:spPr>
        <p:txBody>
          <a:bodyPr>
            <a:normAutofit fontScale="85000" lnSpcReduction="20000"/>
          </a:bodyPr>
          <a:lstStyle/>
          <a:p>
            <a:r>
              <a:rPr lang="en-US" dirty="0" smtClean="0"/>
              <a:t>34 </a:t>
            </a:r>
            <a:r>
              <a:rPr lang="en-US" dirty="0" err="1" smtClean="0"/>
              <a:t>yo</a:t>
            </a:r>
            <a:r>
              <a:rPr lang="en-US" dirty="0" smtClean="0"/>
              <a:t> HIV, no meds, CD4 200, rash and history of sex for money/drugs </a:t>
            </a:r>
          </a:p>
          <a:p>
            <a:r>
              <a:rPr lang="en-US" dirty="0" smtClean="0"/>
              <a:t>EIA </a:t>
            </a:r>
            <a:r>
              <a:rPr lang="en-US" dirty="0" smtClean="0"/>
              <a:t>R, </a:t>
            </a:r>
            <a:r>
              <a:rPr lang="en-US" dirty="0" smtClean="0"/>
              <a:t>RPR </a:t>
            </a:r>
            <a:r>
              <a:rPr lang="en-US" dirty="0" smtClean="0"/>
              <a:t>1:512 – Treated for secondary syphilis</a:t>
            </a:r>
            <a:endParaRPr lang="en-US" dirty="0" smtClean="0"/>
          </a:p>
          <a:p>
            <a:r>
              <a:rPr lang="en-US" dirty="0" smtClean="0"/>
              <a:t>Two weeks later, red eye, photophobia</a:t>
            </a:r>
          </a:p>
          <a:p>
            <a:pPr lvl="1"/>
            <a:r>
              <a:rPr lang="en-US" dirty="0" smtClean="0"/>
              <a:t>LP CSF VDRL – negative</a:t>
            </a:r>
          </a:p>
          <a:p>
            <a:pPr lvl="1"/>
            <a:r>
              <a:rPr lang="en-US" dirty="0" smtClean="0"/>
              <a:t>Cell count 54 cells, </a:t>
            </a:r>
            <a:r>
              <a:rPr lang="en-US" dirty="0" err="1" smtClean="0"/>
              <a:t>primarly</a:t>
            </a:r>
            <a:r>
              <a:rPr lang="en-US" dirty="0" smtClean="0"/>
              <a:t> </a:t>
            </a:r>
            <a:r>
              <a:rPr lang="en-US" dirty="0" err="1" smtClean="0"/>
              <a:t>lymphs</a:t>
            </a:r>
            <a:endParaRPr lang="en-US" dirty="0" smtClean="0"/>
          </a:p>
          <a:p>
            <a:pPr lvl="1"/>
            <a:r>
              <a:rPr lang="en-US" dirty="0" smtClean="0"/>
              <a:t>TP 112, glucose 65</a:t>
            </a:r>
          </a:p>
          <a:p>
            <a:pPr lvl="1"/>
            <a:r>
              <a:rPr lang="en-US" dirty="0" smtClean="0"/>
              <a:t>Treated with IV PCN for 14 days for presumed </a:t>
            </a:r>
            <a:r>
              <a:rPr lang="en-US" dirty="0" err="1" smtClean="0"/>
              <a:t>neurosyphilis</a:t>
            </a:r>
            <a:r>
              <a:rPr lang="en-US" dirty="0" smtClean="0"/>
              <a:t> with </a:t>
            </a:r>
            <a:r>
              <a:rPr lang="en-US" dirty="0" err="1" smtClean="0"/>
              <a:t>iritis</a:t>
            </a:r>
            <a:endParaRPr lang="en-US" dirty="0" smtClean="0"/>
          </a:p>
          <a:p>
            <a:pPr lvl="1"/>
            <a:r>
              <a:rPr lang="en-US" dirty="0" smtClean="0"/>
              <a:t>Linked to care for HIV – now undetectable</a:t>
            </a:r>
          </a:p>
          <a:p>
            <a:pPr lvl="1"/>
            <a:r>
              <a:rPr lang="en-US" dirty="0" smtClean="0"/>
              <a:t>FU LP reverted to normal at 24 </a:t>
            </a:r>
            <a:r>
              <a:rPr lang="en-US" dirty="0" smtClean="0"/>
              <a:t>months</a:t>
            </a:r>
          </a:p>
          <a:p>
            <a:pPr lvl="1"/>
            <a:r>
              <a:rPr lang="en-US" dirty="0" smtClean="0"/>
              <a:t>RPR declined to 1:2 over 36 months</a:t>
            </a:r>
            <a:endParaRPr lang="en-US" dirty="0"/>
          </a:p>
        </p:txBody>
      </p:sp>
    </p:spTree>
    <p:extLst>
      <p:ext uri="{BB962C8B-B14F-4D97-AF65-F5344CB8AC3E}">
        <p14:creationId xmlns:p14="http://schemas.microsoft.com/office/powerpoint/2010/main" val="3877412550"/>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1676400" y="2133600"/>
            <a:ext cx="5943600" cy="3565634"/>
          </a:xfrm>
          <a:prstGeom prst="rect">
            <a:avLst/>
          </a:prstGeom>
        </p:spPr>
        <p:txBody>
          <a:bodyPr vert="horz" lIns="91440" tIns="45720" rIns="91440" bIns="45720" rtlCol="0" anchor="b" anchorCtr="0">
            <a:normAutofit fontScale="70000" lnSpcReduction="20000"/>
          </a:bodyPr>
          <a:lstStyle/>
          <a:p>
            <a:pPr algn="ctr">
              <a:spcBef>
                <a:spcPct val="0"/>
              </a:spcBef>
              <a:defRPr/>
            </a:pPr>
            <a:r>
              <a:rPr lang="en-US" sz="4000" b="1" cap="small" dirty="0" smtClean="0">
                <a:solidFill>
                  <a:srgbClr val="003300"/>
                </a:solidFill>
                <a:ea typeface="+mj-ea"/>
                <a:cs typeface="+mj-cs"/>
              </a:rPr>
              <a:t>Questions?</a:t>
            </a:r>
            <a:endParaRPr lang="en-US" sz="4000" b="1" cap="small" dirty="0">
              <a:solidFill>
                <a:srgbClr val="003300"/>
              </a:solidFill>
              <a:ea typeface="+mj-ea"/>
              <a:cs typeface="+mj-cs"/>
            </a:endParaRPr>
          </a:p>
          <a:p>
            <a:pPr algn="ctr">
              <a:spcBef>
                <a:spcPct val="0"/>
              </a:spcBef>
              <a:defRPr/>
            </a:pPr>
            <a:endParaRPr lang="en-US" sz="4000" b="1" cap="small" dirty="0" smtClean="0">
              <a:solidFill>
                <a:srgbClr val="003300"/>
              </a:solidFill>
              <a:ea typeface="+mj-ea"/>
              <a:cs typeface="+mj-cs"/>
            </a:endParaRPr>
          </a:p>
          <a:p>
            <a:pPr algn="ctr">
              <a:spcBef>
                <a:spcPct val="0"/>
              </a:spcBef>
              <a:defRPr/>
            </a:pPr>
            <a:r>
              <a:rPr lang="en-US" sz="4000" b="1" cap="small" dirty="0" smtClean="0">
                <a:solidFill>
                  <a:srgbClr val="003300"/>
                </a:solidFill>
                <a:ea typeface="+mj-ea"/>
                <a:cs typeface="+mj-cs"/>
              </a:rPr>
              <a:t>Please send questions via email to:  </a:t>
            </a:r>
            <a:r>
              <a:rPr lang="en-US" sz="4000" b="1" cap="small" dirty="0" smtClean="0">
                <a:solidFill>
                  <a:srgbClr val="C0504D"/>
                </a:solidFill>
                <a:ea typeface="+mj-ea"/>
                <a:cs typeface="+mj-cs"/>
                <a:hlinkClick r:id="rId3"/>
              </a:rPr>
              <a:t>STD@CEITRAINING.ORG</a:t>
            </a:r>
            <a:endParaRPr lang="en-US" sz="4000" b="1" cap="small" dirty="0" smtClean="0">
              <a:solidFill>
                <a:srgbClr val="C0504D"/>
              </a:solidFill>
              <a:ea typeface="+mj-ea"/>
              <a:cs typeface="+mj-cs"/>
            </a:endParaRPr>
          </a:p>
          <a:p>
            <a:pPr algn="ctr">
              <a:spcBef>
                <a:spcPct val="0"/>
              </a:spcBef>
              <a:defRPr/>
            </a:pPr>
            <a:endParaRPr lang="en-US" sz="4000" b="1" cap="small" dirty="0" smtClean="0">
              <a:solidFill>
                <a:srgbClr val="C0504D"/>
              </a:solidFill>
              <a:ea typeface="+mj-ea"/>
              <a:cs typeface="+mj-cs"/>
            </a:endParaRPr>
          </a:p>
          <a:p>
            <a:pPr algn="ctr">
              <a:spcBef>
                <a:spcPct val="0"/>
              </a:spcBef>
              <a:defRPr/>
            </a:pPr>
            <a:r>
              <a:rPr lang="en-US" sz="4000" b="1" cap="small" dirty="0" smtClean="0">
                <a:solidFill>
                  <a:srgbClr val="C0504D"/>
                </a:solidFill>
                <a:ea typeface="+mj-ea"/>
                <a:cs typeface="+mj-cs"/>
              </a:rPr>
              <a:t> AND NOW AVAILABLE:</a:t>
            </a:r>
          </a:p>
          <a:p>
            <a:pPr algn="ctr">
              <a:spcBef>
                <a:spcPct val="0"/>
              </a:spcBef>
              <a:defRPr/>
            </a:pPr>
            <a:endParaRPr lang="en-US" sz="4000" b="1" cap="small" dirty="0">
              <a:solidFill>
                <a:srgbClr val="C0504D"/>
              </a:solidFill>
              <a:ea typeface="+mj-ea"/>
              <a:cs typeface="+mj-cs"/>
            </a:endParaRPr>
          </a:p>
          <a:p>
            <a:pPr algn="ctr">
              <a:spcBef>
                <a:spcPct val="0"/>
              </a:spcBef>
              <a:defRPr/>
            </a:pPr>
            <a:r>
              <a:rPr lang="en-US" sz="4000" b="1" cap="small" dirty="0" smtClean="0">
                <a:solidFill>
                  <a:srgbClr val="4F81BD"/>
                </a:solidFill>
                <a:ea typeface="+mj-ea"/>
                <a:cs typeface="+mj-cs"/>
              </a:rPr>
              <a:t>STD CLINICAL CONSULTATION CALLS: </a:t>
            </a:r>
          </a:p>
          <a:p>
            <a:pPr algn="ctr">
              <a:spcBef>
                <a:spcPct val="0"/>
              </a:spcBef>
              <a:defRPr/>
            </a:pPr>
            <a:endParaRPr lang="en-US" sz="4000" b="1" cap="small" dirty="0" smtClean="0">
              <a:solidFill>
                <a:srgbClr val="C0504D"/>
              </a:solidFill>
              <a:ea typeface="+mj-ea"/>
              <a:cs typeface="+mj-cs"/>
            </a:endParaRPr>
          </a:p>
          <a:p>
            <a:pPr algn="ctr">
              <a:spcBef>
                <a:spcPct val="0"/>
              </a:spcBef>
              <a:defRPr/>
            </a:pPr>
            <a:r>
              <a:rPr lang="en-US" sz="4400" b="1" cap="small" dirty="0" smtClean="0">
                <a:solidFill>
                  <a:srgbClr val="C0504D"/>
                </a:solidFill>
                <a:ea typeface="+mj-ea"/>
                <a:cs typeface="+mj-cs"/>
              </a:rPr>
              <a:t>866-637-2342</a:t>
            </a:r>
            <a:endParaRPr lang="en-US" sz="4400" b="1" cap="small" dirty="0">
              <a:solidFill>
                <a:srgbClr val="C0504D"/>
              </a:solidFill>
              <a:ea typeface="+mj-ea"/>
              <a:cs typeface="+mj-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0014" y="5699234"/>
            <a:ext cx="1594986" cy="914400"/>
          </a:xfrm>
          <a:prstGeom prst="rect">
            <a:avLst/>
          </a:prstGeom>
        </p:spPr>
      </p:pic>
    </p:spTree>
    <p:extLst>
      <p:ext uri="{BB962C8B-B14F-4D97-AF65-F5344CB8AC3E}">
        <p14:creationId xmlns:p14="http://schemas.microsoft.com/office/powerpoint/2010/main" val="264915783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3200" smtClean="0">
                <a:ea typeface="MS PGothic" pitchFamily="34" charset="-128"/>
              </a:rPr>
              <a:t>Primary and Secondary Syphilis Cases in NY</a:t>
            </a:r>
            <a:br>
              <a:rPr lang="en-US" altLang="en-US" sz="3200" smtClean="0">
                <a:ea typeface="MS PGothic" pitchFamily="34" charset="-128"/>
              </a:rPr>
            </a:br>
            <a:r>
              <a:rPr lang="en-US" altLang="en-US" sz="3200" smtClean="0">
                <a:ea typeface="MS PGothic" pitchFamily="34" charset="-128"/>
              </a:rPr>
              <a:t>1960 -2012</a:t>
            </a:r>
          </a:p>
        </p:txBody>
      </p:sp>
      <p:graphicFrame>
        <p:nvGraphicFramePr>
          <p:cNvPr id="39939" name="Content Placeholder 3"/>
          <p:cNvGraphicFramePr>
            <a:graphicFrameLocks noGrp="1"/>
          </p:cNvGraphicFramePr>
          <p:nvPr>
            <p:ph idx="1"/>
            <p:extLst>
              <p:ext uri="{D42A27DB-BD31-4B8C-83A1-F6EECF244321}">
                <p14:modId xmlns:p14="http://schemas.microsoft.com/office/powerpoint/2010/main" val="2033143912"/>
              </p:ext>
            </p:extLst>
          </p:nvPr>
        </p:nvGraphicFramePr>
        <p:xfrm>
          <a:off x="533400" y="1625600"/>
          <a:ext cx="8107363" cy="4421188"/>
        </p:xfrm>
        <a:graphic>
          <a:graphicData uri="http://schemas.openxmlformats.org/presentationml/2006/ole">
            <mc:AlternateContent xmlns:mc="http://schemas.openxmlformats.org/markup-compatibility/2006">
              <mc:Choice xmlns:v="urn:schemas-microsoft-com:vml" Requires="v">
                <p:oleObj spid="_x0000_s2065" name="Worksheet" r:id="rId3" imgW="8260162" imgH="4503482" progId="Excel.Sheet.8">
                  <p:embed/>
                </p:oleObj>
              </mc:Choice>
              <mc:Fallback>
                <p:oleObj name="Worksheet" r:id="rId3" imgW="8260162" imgH="4503482" progId="Excel.Sheet.8">
                  <p:embed/>
                  <p:pic>
                    <p:nvPicPr>
                      <p:cNvPr id="0" name=""/>
                      <p:cNvPicPr>
                        <a:picLocks noGrp="1" noChangeArrowheads="1"/>
                      </p:cNvPicPr>
                      <p:nvPr/>
                    </p:nvPicPr>
                    <p:blipFill>
                      <a:blip r:embed="rId4"/>
                      <a:srcRect/>
                      <a:stretch>
                        <a:fillRect/>
                      </a:stretch>
                    </p:blipFill>
                    <p:spPr bwMode="auto">
                      <a:xfrm>
                        <a:off x="533400" y="1625600"/>
                        <a:ext cx="8107363"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TextBox 4"/>
          <p:cNvSpPr txBox="1">
            <a:spLocks noChangeArrowheads="1"/>
          </p:cNvSpPr>
          <p:nvPr/>
        </p:nvSpPr>
        <p:spPr bwMode="auto">
          <a:xfrm>
            <a:off x="5486400" y="643255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900">
                <a:solidFill>
                  <a:srgbClr val="000000"/>
                </a:solidFill>
                <a:latin typeface="Arial" pitchFamily="34" charset="0"/>
                <a:ea typeface="MS PGothic" pitchFamily="34" charset="-128"/>
              </a:rPr>
              <a:t>From NYS DOH, Bureau of STD Prevention and Epidemiology, </a:t>
            </a:r>
          </a:p>
          <a:p>
            <a:r>
              <a:rPr lang="en-US" altLang="en-US" sz="900">
                <a:solidFill>
                  <a:srgbClr val="000000"/>
                </a:solidFill>
                <a:latin typeface="Arial" pitchFamily="34" charset="0"/>
                <a:ea typeface="MS PGothic" pitchFamily="34" charset="-128"/>
              </a:rPr>
              <a:t> Statistical Abstracts</a:t>
            </a:r>
          </a:p>
        </p:txBody>
      </p:sp>
    </p:spTree>
    <p:extLst>
      <p:ext uri="{BB962C8B-B14F-4D97-AF65-F5344CB8AC3E}">
        <p14:creationId xmlns:p14="http://schemas.microsoft.com/office/powerpoint/2010/main" val="319904941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152400"/>
            <a:ext cx="8023698" cy="868363"/>
          </a:xfrm>
        </p:spPr>
        <p:txBody>
          <a:bodyPr>
            <a:normAutofit fontScale="90000"/>
          </a:bodyPr>
          <a:lstStyle/>
          <a:p>
            <a:pPr algn="r"/>
            <a:r>
              <a:rPr lang="en-US" altLang="en-US" sz="2800" dirty="0" smtClean="0">
                <a:ea typeface="MS PGothic" pitchFamily="34" charset="-128"/>
              </a:rPr>
              <a:t>Early Syphilis Cases (rates) Upstate  by Region, 2000-2011 </a:t>
            </a:r>
            <a:br>
              <a:rPr lang="en-US" altLang="en-US" sz="2800" dirty="0" smtClean="0">
                <a:ea typeface="MS PGothic" pitchFamily="34" charset="-128"/>
              </a:rPr>
            </a:br>
            <a:r>
              <a:rPr lang="en-US" altLang="en-US" sz="1200" dirty="0" smtClean="0">
                <a:ea typeface="MS PGothic" pitchFamily="34" charset="-128"/>
              </a:rPr>
              <a:t>(Source: http://www.health.ny.gov/statistics/diseases/communicable/std/)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4467457"/>
              </p:ext>
            </p:extLst>
          </p:nvPr>
        </p:nvGraphicFramePr>
        <p:xfrm>
          <a:off x="762000" y="990600"/>
          <a:ext cx="8153397" cy="3622606"/>
        </p:xfrm>
        <a:graphic>
          <a:graphicData uri="http://schemas.openxmlformats.org/drawingml/2006/table">
            <a:tbl>
              <a:tblPr firstRow="1" bandRow="1">
                <a:tableStyleId>{5C22544A-7EE6-4342-B048-85BDC9FD1C3A}</a:tableStyleId>
              </a:tblPr>
              <a:tblGrid>
                <a:gridCol w="838200"/>
                <a:gridCol w="1295400"/>
                <a:gridCol w="990600"/>
                <a:gridCol w="1295400"/>
                <a:gridCol w="1143000"/>
                <a:gridCol w="1143000"/>
                <a:gridCol w="1447797"/>
              </a:tblGrid>
              <a:tr h="562744">
                <a:tc>
                  <a:txBody>
                    <a:bodyPr/>
                    <a:lstStyle/>
                    <a:p>
                      <a:endParaRPr lang="en-US" sz="1800" dirty="0"/>
                    </a:p>
                  </a:txBody>
                  <a:tcPr marT="45725" marB="45725"/>
                </a:tc>
                <a:tc>
                  <a:txBody>
                    <a:bodyPr/>
                    <a:lstStyle/>
                    <a:p>
                      <a:pPr algn="ctr"/>
                      <a:r>
                        <a:rPr lang="en-US" sz="1800" dirty="0" smtClean="0"/>
                        <a:t>Albany area</a:t>
                      </a:r>
                      <a:endParaRPr lang="en-US" sz="1800" dirty="0"/>
                    </a:p>
                  </a:txBody>
                  <a:tcPr marT="45725" marB="45725"/>
                </a:tc>
                <a:tc>
                  <a:txBody>
                    <a:bodyPr/>
                    <a:lstStyle/>
                    <a:p>
                      <a:pPr algn="ctr"/>
                      <a:r>
                        <a:rPr lang="en-US" sz="1800" dirty="0" smtClean="0"/>
                        <a:t>Buffalo area</a:t>
                      </a:r>
                      <a:endParaRPr lang="en-US" sz="1800" dirty="0"/>
                    </a:p>
                  </a:txBody>
                  <a:tcPr marT="45725" marB="45725"/>
                </a:tc>
                <a:tc>
                  <a:txBody>
                    <a:bodyPr/>
                    <a:lstStyle/>
                    <a:p>
                      <a:pPr algn="ctr"/>
                      <a:r>
                        <a:rPr lang="en-US" sz="1800" dirty="0" smtClean="0"/>
                        <a:t>Rochester area</a:t>
                      </a:r>
                      <a:endParaRPr lang="en-US" sz="1800" dirty="0"/>
                    </a:p>
                  </a:txBody>
                  <a:tcPr marT="45725" marB="45725"/>
                </a:tc>
                <a:tc>
                  <a:txBody>
                    <a:bodyPr/>
                    <a:lstStyle/>
                    <a:p>
                      <a:pPr algn="ctr"/>
                      <a:r>
                        <a:rPr lang="en-US" sz="1800" dirty="0" smtClean="0"/>
                        <a:t>Syracuse</a:t>
                      </a:r>
                      <a:endParaRPr lang="en-US" sz="1800" dirty="0"/>
                    </a:p>
                  </a:txBody>
                  <a:tcPr marT="45725" marB="45725"/>
                </a:tc>
                <a:tc>
                  <a:txBody>
                    <a:bodyPr/>
                    <a:lstStyle/>
                    <a:p>
                      <a:pPr algn="ctr"/>
                      <a:r>
                        <a:rPr lang="en-US" sz="1800" dirty="0" smtClean="0"/>
                        <a:t>Metro NY </a:t>
                      </a:r>
                      <a:endParaRPr lang="en-US" sz="1800" dirty="0"/>
                    </a:p>
                  </a:txBody>
                  <a:tcPr marT="45725" marB="45725"/>
                </a:tc>
                <a:tc>
                  <a:txBody>
                    <a:bodyPr/>
                    <a:lstStyle/>
                    <a:p>
                      <a:pPr algn="ctr"/>
                      <a:r>
                        <a:rPr lang="en-US" sz="1800" dirty="0" smtClean="0"/>
                        <a:t>NYC </a:t>
                      </a:r>
                      <a:endParaRPr lang="en-US" sz="1800" dirty="0"/>
                    </a:p>
                  </a:txBody>
                  <a:tcPr marT="45725" marB="45725"/>
                </a:tc>
              </a:tr>
              <a:tr h="321572">
                <a:tc>
                  <a:txBody>
                    <a:bodyPr/>
                    <a:lstStyle/>
                    <a:p>
                      <a:r>
                        <a:rPr lang="en-US" sz="1800" dirty="0" smtClean="0"/>
                        <a:t>2000</a:t>
                      </a:r>
                      <a:endParaRPr lang="en-US" sz="1800" dirty="0"/>
                    </a:p>
                  </a:txBody>
                  <a:tcPr marT="45725" marB="45725"/>
                </a:tc>
                <a:tc>
                  <a:txBody>
                    <a:bodyPr/>
                    <a:lstStyle/>
                    <a:p>
                      <a:pPr algn="l"/>
                      <a:r>
                        <a:rPr lang="en-US" sz="1800" dirty="0" smtClean="0"/>
                        <a:t>1 (.07)</a:t>
                      </a:r>
                      <a:endParaRPr lang="en-US" sz="1800" dirty="0"/>
                    </a:p>
                  </a:txBody>
                  <a:tcPr marT="45725" marB="45725"/>
                </a:tc>
                <a:tc>
                  <a:txBody>
                    <a:bodyPr/>
                    <a:lstStyle/>
                    <a:p>
                      <a:pPr algn="l"/>
                      <a:r>
                        <a:rPr lang="en-US" sz="1800" dirty="0" smtClean="0"/>
                        <a:t>2 (.08)</a:t>
                      </a:r>
                      <a:endParaRPr lang="en-US" sz="1800" dirty="0"/>
                    </a:p>
                  </a:txBody>
                  <a:tcPr marT="45725" marB="45725"/>
                </a:tc>
                <a:tc>
                  <a:txBody>
                    <a:bodyPr/>
                    <a:lstStyle/>
                    <a:p>
                      <a:pPr algn="l"/>
                      <a:r>
                        <a:rPr lang="en-US" sz="1800" dirty="0" smtClean="0"/>
                        <a:t>1 (.08)</a:t>
                      </a:r>
                      <a:endParaRPr lang="en-US" sz="1800" dirty="0"/>
                    </a:p>
                  </a:txBody>
                  <a:tcPr marT="45725" marB="45725"/>
                </a:tc>
                <a:tc>
                  <a:txBody>
                    <a:bodyPr/>
                    <a:lstStyle/>
                    <a:p>
                      <a:pPr algn="l"/>
                      <a:r>
                        <a:rPr lang="en-US" sz="1800" dirty="0" smtClean="0"/>
                        <a:t>8 (0.46)</a:t>
                      </a:r>
                      <a:endParaRPr lang="en-US" sz="1800" dirty="0"/>
                    </a:p>
                  </a:txBody>
                  <a:tcPr marT="45725" marB="45725"/>
                </a:tc>
                <a:tc>
                  <a:txBody>
                    <a:bodyPr/>
                    <a:lstStyle/>
                    <a:p>
                      <a:pPr algn="l"/>
                      <a:r>
                        <a:rPr lang="en-US" sz="1800" dirty="0" smtClean="0"/>
                        <a:t>23 (.47)</a:t>
                      </a:r>
                      <a:endParaRPr lang="en-US" sz="1800" dirty="0"/>
                    </a:p>
                  </a:txBody>
                  <a:tcPr marT="45725" marB="45725"/>
                </a:tc>
                <a:tc>
                  <a:txBody>
                    <a:bodyPr/>
                    <a:lstStyle/>
                    <a:p>
                      <a:pPr algn="l"/>
                      <a:r>
                        <a:rPr lang="en-US" sz="1800" dirty="0" smtClean="0"/>
                        <a:t>564(7.04)</a:t>
                      </a:r>
                      <a:endParaRPr lang="en-US" sz="1800" dirty="0"/>
                    </a:p>
                  </a:txBody>
                  <a:tcPr marT="45725" marB="45725"/>
                </a:tc>
              </a:tr>
              <a:tr h="562744">
                <a:tc>
                  <a:txBody>
                    <a:bodyPr/>
                    <a:lstStyle/>
                    <a:p>
                      <a:pPr algn="l"/>
                      <a:r>
                        <a:rPr lang="en-US" sz="1800" dirty="0" smtClean="0"/>
                        <a:t>2003 </a:t>
                      </a:r>
                      <a:endParaRPr lang="en-US" sz="1800" dirty="0"/>
                    </a:p>
                  </a:txBody>
                  <a:tcPr marT="45725" marB="45725"/>
                </a:tc>
                <a:tc>
                  <a:txBody>
                    <a:bodyPr/>
                    <a:lstStyle/>
                    <a:p>
                      <a:pPr algn="l"/>
                      <a:r>
                        <a:rPr lang="en-US" sz="1800" dirty="0" smtClean="0"/>
                        <a:t>7(0.5)</a:t>
                      </a:r>
                      <a:endParaRPr lang="en-US" sz="1800" dirty="0"/>
                    </a:p>
                  </a:txBody>
                  <a:tcPr marT="45725" marB="45725"/>
                </a:tc>
                <a:tc>
                  <a:txBody>
                    <a:bodyPr/>
                    <a:lstStyle/>
                    <a:p>
                      <a:pPr algn="l"/>
                      <a:r>
                        <a:rPr lang="en-US" sz="1800" dirty="0" smtClean="0"/>
                        <a:t>5 (0.3)</a:t>
                      </a:r>
                      <a:endParaRPr lang="en-US" sz="1800" dirty="0"/>
                    </a:p>
                  </a:txBody>
                  <a:tcPr marT="45725" marB="45725"/>
                </a:tc>
                <a:tc>
                  <a:txBody>
                    <a:bodyPr/>
                    <a:lstStyle/>
                    <a:p>
                      <a:pPr algn="l"/>
                      <a:r>
                        <a:rPr lang="en-US" sz="1800" dirty="0" smtClean="0"/>
                        <a:t>15 (1.2)</a:t>
                      </a:r>
                      <a:endParaRPr lang="en-US" sz="1800" dirty="0"/>
                    </a:p>
                  </a:txBody>
                  <a:tcPr marT="45725" marB="45725"/>
                </a:tc>
                <a:tc>
                  <a:txBody>
                    <a:bodyPr/>
                    <a:lstStyle/>
                    <a:p>
                      <a:pPr algn="l"/>
                      <a:r>
                        <a:rPr lang="en-US" sz="1800" dirty="0" smtClean="0"/>
                        <a:t>13(0.8)</a:t>
                      </a:r>
                      <a:endParaRPr lang="en-US" sz="1800" dirty="0"/>
                    </a:p>
                  </a:txBody>
                  <a:tcPr marT="45725" marB="45725"/>
                </a:tc>
                <a:tc>
                  <a:txBody>
                    <a:bodyPr/>
                    <a:lstStyle/>
                    <a:p>
                      <a:pPr algn="l"/>
                      <a:r>
                        <a:rPr lang="en-US" sz="1800" dirty="0" smtClean="0"/>
                        <a:t>74 (1.5)</a:t>
                      </a:r>
                      <a:endParaRPr lang="en-US" sz="1800" dirty="0"/>
                    </a:p>
                  </a:txBody>
                  <a:tcPr marT="45725" marB="45725"/>
                </a:tc>
                <a:tc>
                  <a:txBody>
                    <a:bodyPr/>
                    <a:lstStyle/>
                    <a:p>
                      <a:pPr algn="l"/>
                      <a:r>
                        <a:rPr lang="en-US" sz="1800" dirty="0" smtClean="0"/>
                        <a:t>1482 (18.5)</a:t>
                      </a:r>
                      <a:endParaRPr lang="en-US" sz="1800" dirty="0"/>
                    </a:p>
                  </a:txBody>
                  <a:tcPr marT="45725" marB="45725"/>
                </a:tc>
              </a:tr>
              <a:tr h="562744">
                <a:tc>
                  <a:txBody>
                    <a:bodyPr/>
                    <a:lstStyle/>
                    <a:p>
                      <a:r>
                        <a:rPr lang="en-US" sz="1800" dirty="0" smtClean="0"/>
                        <a:t>2005</a:t>
                      </a:r>
                      <a:endParaRPr lang="en-US" sz="1800" dirty="0"/>
                    </a:p>
                  </a:txBody>
                  <a:tcPr marT="45725" marB="45725"/>
                </a:tc>
                <a:tc>
                  <a:txBody>
                    <a:bodyPr/>
                    <a:lstStyle/>
                    <a:p>
                      <a:pPr algn="l"/>
                      <a:r>
                        <a:rPr lang="en-US" sz="1800" dirty="0" smtClean="0"/>
                        <a:t>21(1.4)</a:t>
                      </a:r>
                      <a:endParaRPr lang="en-US" sz="1800" dirty="0"/>
                    </a:p>
                  </a:txBody>
                  <a:tcPr marT="45725" marB="45725"/>
                </a:tc>
                <a:tc>
                  <a:txBody>
                    <a:bodyPr/>
                    <a:lstStyle/>
                    <a:p>
                      <a:pPr algn="l"/>
                      <a:r>
                        <a:rPr lang="en-US" sz="1800" dirty="0" smtClean="0"/>
                        <a:t>13 (0.8)</a:t>
                      </a:r>
                      <a:endParaRPr lang="en-US" sz="1800" dirty="0"/>
                    </a:p>
                  </a:txBody>
                  <a:tcPr marT="45725" marB="45725"/>
                </a:tc>
                <a:tc>
                  <a:txBody>
                    <a:bodyPr/>
                    <a:lstStyle/>
                    <a:p>
                      <a:pPr algn="l"/>
                      <a:r>
                        <a:rPr lang="en-US" sz="1800" dirty="0" smtClean="0"/>
                        <a:t>20 (1.6)</a:t>
                      </a:r>
                      <a:endParaRPr lang="en-US" sz="1800" dirty="0"/>
                    </a:p>
                  </a:txBody>
                  <a:tcPr marT="45725" marB="45725"/>
                </a:tc>
                <a:tc>
                  <a:txBody>
                    <a:bodyPr/>
                    <a:lstStyle/>
                    <a:p>
                      <a:pPr algn="l"/>
                      <a:r>
                        <a:rPr lang="en-US" sz="1800" dirty="0" smtClean="0"/>
                        <a:t>13 (0.8)</a:t>
                      </a:r>
                      <a:endParaRPr lang="en-US" sz="1800" dirty="0"/>
                    </a:p>
                  </a:txBody>
                  <a:tcPr marT="45725" marB="45725"/>
                </a:tc>
                <a:tc>
                  <a:txBody>
                    <a:bodyPr/>
                    <a:lstStyle/>
                    <a:p>
                      <a:pPr algn="l"/>
                      <a:r>
                        <a:rPr lang="en-US" sz="1800" dirty="0" smtClean="0"/>
                        <a:t>126(2.6)</a:t>
                      </a:r>
                      <a:endParaRPr lang="en-US" sz="1800" dirty="0"/>
                    </a:p>
                  </a:txBody>
                  <a:tcPr marT="45725" marB="45725"/>
                </a:tc>
                <a:tc>
                  <a:txBody>
                    <a:bodyPr/>
                    <a:lstStyle/>
                    <a:p>
                      <a:pPr algn="l"/>
                      <a:r>
                        <a:rPr lang="en-US" sz="1800" dirty="0" smtClean="0"/>
                        <a:t>1596 (19.9)</a:t>
                      </a:r>
                      <a:endParaRPr lang="en-US" sz="1800" dirty="0"/>
                    </a:p>
                  </a:txBody>
                  <a:tcPr marT="45725" marB="45725"/>
                </a:tc>
              </a:tr>
              <a:tr h="321572">
                <a:tc>
                  <a:txBody>
                    <a:bodyPr/>
                    <a:lstStyle/>
                    <a:p>
                      <a:r>
                        <a:rPr lang="en-US" sz="1800" dirty="0" smtClean="0"/>
                        <a:t>2007</a:t>
                      </a:r>
                      <a:endParaRPr lang="en-US" sz="1800" dirty="0"/>
                    </a:p>
                  </a:txBody>
                  <a:tcPr marT="45725" marB="45725"/>
                </a:tc>
                <a:tc>
                  <a:txBody>
                    <a:bodyPr/>
                    <a:lstStyle/>
                    <a:p>
                      <a:pPr algn="l"/>
                      <a:r>
                        <a:rPr lang="en-US" sz="1800" dirty="0" smtClean="0"/>
                        <a:t>30 (2.1)</a:t>
                      </a:r>
                      <a:endParaRPr lang="en-US" sz="1800" dirty="0"/>
                    </a:p>
                  </a:txBody>
                  <a:tcPr marT="45725" marB="45725"/>
                </a:tc>
                <a:tc>
                  <a:txBody>
                    <a:bodyPr/>
                    <a:lstStyle/>
                    <a:p>
                      <a:pPr algn="l"/>
                      <a:r>
                        <a:rPr lang="en-US" sz="1800" dirty="0" smtClean="0"/>
                        <a:t>18(1.1)</a:t>
                      </a:r>
                      <a:endParaRPr lang="en-US" sz="1800" dirty="0"/>
                    </a:p>
                  </a:txBody>
                  <a:tcPr marT="45725" marB="45725"/>
                </a:tc>
                <a:tc>
                  <a:txBody>
                    <a:bodyPr/>
                    <a:lstStyle/>
                    <a:p>
                      <a:pPr algn="l"/>
                      <a:r>
                        <a:rPr lang="en-US" sz="1800" baseline="0" dirty="0" smtClean="0"/>
                        <a:t>24(1.9)</a:t>
                      </a:r>
                      <a:endParaRPr lang="en-US" sz="1800" dirty="0"/>
                    </a:p>
                  </a:txBody>
                  <a:tcPr marT="45725" marB="45725"/>
                </a:tc>
                <a:tc>
                  <a:txBody>
                    <a:bodyPr/>
                    <a:lstStyle/>
                    <a:p>
                      <a:pPr algn="l"/>
                      <a:r>
                        <a:rPr lang="en-US" sz="1800" dirty="0" smtClean="0"/>
                        <a:t>20(1.2)</a:t>
                      </a:r>
                      <a:endParaRPr lang="en-US" sz="1800" dirty="0"/>
                    </a:p>
                  </a:txBody>
                  <a:tcPr marT="45725" marB="45725"/>
                </a:tc>
                <a:tc>
                  <a:txBody>
                    <a:bodyPr/>
                    <a:lstStyle/>
                    <a:p>
                      <a:pPr algn="l"/>
                      <a:r>
                        <a:rPr lang="en-US" sz="1800" dirty="0" smtClean="0"/>
                        <a:t>375(7.6)</a:t>
                      </a:r>
                      <a:endParaRPr lang="en-US" sz="1800" dirty="0"/>
                    </a:p>
                  </a:txBody>
                  <a:tcPr marT="45725" marB="45725"/>
                </a:tc>
                <a:tc>
                  <a:txBody>
                    <a:bodyPr/>
                    <a:lstStyle/>
                    <a:p>
                      <a:pPr algn="l"/>
                      <a:r>
                        <a:rPr lang="en-US" sz="1800" dirty="0" smtClean="0"/>
                        <a:t>2282(28.5)</a:t>
                      </a:r>
                      <a:endParaRPr lang="en-US" sz="1800" dirty="0"/>
                    </a:p>
                  </a:txBody>
                  <a:tcPr marT="45725" marB="45725"/>
                </a:tc>
              </a:tr>
              <a:tr h="562744">
                <a:tc>
                  <a:txBody>
                    <a:bodyPr/>
                    <a:lstStyle/>
                    <a:p>
                      <a:r>
                        <a:rPr lang="en-US" sz="1800" dirty="0" smtClean="0"/>
                        <a:t>2009</a:t>
                      </a:r>
                      <a:endParaRPr lang="en-US" sz="1800" dirty="0"/>
                    </a:p>
                  </a:txBody>
                  <a:tcPr marT="45725" marB="45725"/>
                </a:tc>
                <a:tc>
                  <a:txBody>
                    <a:bodyPr/>
                    <a:lstStyle/>
                    <a:p>
                      <a:pPr algn="l"/>
                      <a:r>
                        <a:rPr lang="en-US" sz="1800" dirty="0" smtClean="0"/>
                        <a:t>28  (1.9)</a:t>
                      </a:r>
                      <a:endParaRPr lang="en-US" sz="1800" dirty="0"/>
                    </a:p>
                  </a:txBody>
                  <a:tcPr marT="45725" marB="45725"/>
                </a:tc>
                <a:tc>
                  <a:txBody>
                    <a:bodyPr/>
                    <a:lstStyle/>
                    <a:p>
                      <a:pPr algn="l"/>
                      <a:r>
                        <a:rPr lang="en-US" sz="1800" dirty="0" smtClean="0"/>
                        <a:t>16(1.0)</a:t>
                      </a:r>
                      <a:endParaRPr lang="en-US" sz="1800" dirty="0"/>
                    </a:p>
                  </a:txBody>
                  <a:tcPr marT="45725" marB="45725"/>
                </a:tc>
                <a:tc>
                  <a:txBody>
                    <a:bodyPr/>
                    <a:lstStyle/>
                    <a:p>
                      <a:pPr algn="l"/>
                      <a:r>
                        <a:rPr lang="en-US" sz="1800" dirty="0" smtClean="0"/>
                        <a:t>23(1.8)</a:t>
                      </a:r>
                      <a:endParaRPr lang="en-US" sz="1800" dirty="0"/>
                    </a:p>
                  </a:txBody>
                  <a:tcPr marT="45725" marB="45725"/>
                </a:tc>
                <a:tc>
                  <a:txBody>
                    <a:bodyPr/>
                    <a:lstStyle/>
                    <a:p>
                      <a:pPr algn="l"/>
                      <a:r>
                        <a:rPr lang="en-US" sz="1800" dirty="0" smtClean="0"/>
                        <a:t>12 (0.7)</a:t>
                      </a:r>
                      <a:endParaRPr lang="en-US" sz="1800" dirty="0"/>
                    </a:p>
                  </a:txBody>
                  <a:tcPr marT="45725" marB="45725"/>
                </a:tc>
                <a:tc>
                  <a:txBody>
                    <a:bodyPr/>
                    <a:lstStyle/>
                    <a:p>
                      <a:pPr algn="l"/>
                      <a:r>
                        <a:rPr lang="en-US" sz="1800" dirty="0" smtClean="0"/>
                        <a:t>183 (3.7)</a:t>
                      </a:r>
                      <a:endParaRPr lang="en-US" sz="1800" dirty="0"/>
                    </a:p>
                  </a:txBody>
                  <a:tcPr marT="45725" marB="45725"/>
                </a:tc>
                <a:tc>
                  <a:txBody>
                    <a:bodyPr/>
                    <a:lstStyle/>
                    <a:p>
                      <a:pPr algn="l"/>
                      <a:r>
                        <a:rPr lang="en-US" sz="1800" dirty="0" smtClean="0"/>
                        <a:t>2190 (27.3)</a:t>
                      </a:r>
                      <a:endParaRPr lang="en-US" sz="1800" dirty="0"/>
                    </a:p>
                  </a:txBody>
                  <a:tcPr marT="45725" marB="45725"/>
                </a:tc>
              </a:tr>
              <a:tr h="562744">
                <a:tc>
                  <a:txBody>
                    <a:bodyPr/>
                    <a:lstStyle/>
                    <a:p>
                      <a:r>
                        <a:rPr lang="en-US" sz="1800" dirty="0" smtClean="0"/>
                        <a:t>2011*</a:t>
                      </a:r>
                      <a:endParaRPr lang="en-US" sz="1800" dirty="0"/>
                    </a:p>
                  </a:txBody>
                  <a:tcPr marT="45725" marB="45725"/>
                </a:tc>
                <a:tc>
                  <a:txBody>
                    <a:bodyPr/>
                    <a:lstStyle/>
                    <a:p>
                      <a:pPr algn="l"/>
                      <a:r>
                        <a:rPr lang="en-US" sz="1800" dirty="0" smtClean="0"/>
                        <a:t>60 (4.0)</a:t>
                      </a:r>
                      <a:endParaRPr lang="en-US" sz="1800" dirty="0"/>
                    </a:p>
                  </a:txBody>
                  <a:tcPr marT="45725" marB="45725"/>
                </a:tc>
                <a:tc>
                  <a:txBody>
                    <a:bodyPr/>
                    <a:lstStyle/>
                    <a:p>
                      <a:pPr algn="l"/>
                      <a:r>
                        <a:rPr lang="en-US" sz="1800" dirty="0" smtClean="0"/>
                        <a:t>24 (1.5)</a:t>
                      </a:r>
                      <a:endParaRPr lang="en-US" sz="1800" dirty="0"/>
                    </a:p>
                  </a:txBody>
                  <a:tcPr marT="45725" marB="45725"/>
                </a:tc>
                <a:tc>
                  <a:txBody>
                    <a:bodyPr/>
                    <a:lstStyle/>
                    <a:p>
                      <a:pPr algn="l"/>
                      <a:r>
                        <a:rPr lang="en-US" sz="1800" dirty="0" smtClean="0"/>
                        <a:t>30 (2.3)</a:t>
                      </a:r>
                      <a:endParaRPr lang="en-US" sz="1800" dirty="0"/>
                    </a:p>
                  </a:txBody>
                  <a:tcPr marT="45725" marB="45725"/>
                </a:tc>
                <a:tc>
                  <a:txBody>
                    <a:bodyPr/>
                    <a:lstStyle/>
                    <a:p>
                      <a:pPr algn="l"/>
                      <a:r>
                        <a:rPr lang="en-US" sz="1800" dirty="0" smtClean="0"/>
                        <a:t>28 (1.6)</a:t>
                      </a:r>
                      <a:endParaRPr lang="en-US" sz="1800" dirty="0"/>
                    </a:p>
                  </a:txBody>
                  <a:tcPr marT="45725" marB="45725"/>
                </a:tc>
                <a:tc>
                  <a:txBody>
                    <a:bodyPr/>
                    <a:lstStyle/>
                    <a:p>
                      <a:pPr algn="l"/>
                      <a:r>
                        <a:rPr lang="en-US" sz="1800" dirty="0" smtClean="0"/>
                        <a:t>209 (4.2)</a:t>
                      </a:r>
                      <a:endParaRPr lang="en-US" sz="1800" dirty="0"/>
                    </a:p>
                  </a:txBody>
                  <a:tcPr marT="45725" marB="45725"/>
                </a:tc>
                <a:tc>
                  <a:txBody>
                    <a:bodyPr/>
                    <a:lstStyle/>
                    <a:p>
                      <a:pPr algn="l"/>
                      <a:r>
                        <a:rPr lang="en-US" sz="1800" dirty="0" smtClean="0"/>
                        <a:t>1998 (24.9)</a:t>
                      </a:r>
                      <a:endParaRPr lang="en-US" sz="1800" dirty="0"/>
                    </a:p>
                  </a:txBody>
                  <a:tcPr marT="45725" marB="45725"/>
                </a:tc>
              </a:tr>
            </a:tbl>
          </a:graphicData>
        </a:graphic>
      </p:graphicFrame>
      <p:sp>
        <p:nvSpPr>
          <p:cNvPr id="38981" name="TextBox 1"/>
          <p:cNvSpPr txBox="1">
            <a:spLocks noChangeArrowheads="1"/>
          </p:cNvSpPr>
          <p:nvPr/>
        </p:nvSpPr>
        <p:spPr bwMode="auto">
          <a:xfrm>
            <a:off x="685800" y="4724400"/>
            <a:ext cx="853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dirty="0">
                <a:solidFill>
                  <a:srgbClr val="000000"/>
                </a:solidFill>
                <a:latin typeface="Arial" pitchFamily="34" charset="0"/>
                <a:ea typeface="MS PGothic" pitchFamily="34" charset="-128"/>
              </a:rPr>
              <a:t>Albany  -  </a:t>
            </a:r>
            <a:r>
              <a:rPr lang="en-US" altLang="en-US" sz="1200" dirty="0">
                <a:solidFill>
                  <a:srgbClr val="FF0000"/>
                </a:solidFill>
                <a:latin typeface="Arial" pitchFamily="34" charset="0"/>
                <a:ea typeface="MS PGothic" pitchFamily="34" charset="-128"/>
              </a:rPr>
              <a:t>Albany</a:t>
            </a:r>
            <a:r>
              <a:rPr lang="en-US" altLang="en-US" sz="1200" dirty="0">
                <a:solidFill>
                  <a:srgbClr val="000000"/>
                </a:solidFill>
                <a:latin typeface="Arial" pitchFamily="34" charset="0"/>
                <a:ea typeface="MS PGothic" pitchFamily="34" charset="-128"/>
              </a:rPr>
              <a:t>, </a:t>
            </a:r>
            <a:r>
              <a:rPr lang="en-US" altLang="en-US" sz="1200" dirty="0">
                <a:solidFill>
                  <a:srgbClr val="FF0000"/>
                </a:solidFill>
                <a:latin typeface="Arial" pitchFamily="34" charset="0"/>
                <a:ea typeface="MS PGothic" pitchFamily="34" charset="-128"/>
              </a:rPr>
              <a:t>Clinton</a:t>
            </a:r>
            <a:r>
              <a:rPr lang="en-US" altLang="en-US" sz="1200" dirty="0">
                <a:solidFill>
                  <a:srgbClr val="000000"/>
                </a:solidFill>
                <a:latin typeface="Arial" pitchFamily="34" charset="0"/>
                <a:ea typeface="MS PGothic" pitchFamily="34" charset="-128"/>
              </a:rPr>
              <a:t>, </a:t>
            </a:r>
            <a:r>
              <a:rPr lang="en-US" altLang="en-US" sz="1200" dirty="0">
                <a:solidFill>
                  <a:srgbClr val="FF0000"/>
                </a:solidFill>
                <a:latin typeface="Arial" pitchFamily="34" charset="0"/>
                <a:ea typeface="MS PGothic" pitchFamily="34" charset="-128"/>
              </a:rPr>
              <a:t>Columbia</a:t>
            </a:r>
            <a:r>
              <a:rPr lang="en-US" altLang="en-US" sz="1200" dirty="0">
                <a:solidFill>
                  <a:srgbClr val="000000"/>
                </a:solidFill>
                <a:latin typeface="Arial" pitchFamily="34" charset="0"/>
                <a:ea typeface="MS PGothic" pitchFamily="34" charset="-128"/>
              </a:rPr>
              <a:t>, Delaware,</a:t>
            </a:r>
            <a:r>
              <a:rPr lang="en-US" altLang="en-US" sz="1200" dirty="0">
                <a:solidFill>
                  <a:srgbClr val="FF0000"/>
                </a:solidFill>
                <a:latin typeface="Arial" pitchFamily="34" charset="0"/>
                <a:ea typeface="MS PGothic" pitchFamily="34" charset="-128"/>
              </a:rPr>
              <a:t> Essex</a:t>
            </a:r>
            <a:r>
              <a:rPr lang="en-US" altLang="en-US" sz="1200" dirty="0">
                <a:solidFill>
                  <a:srgbClr val="000000"/>
                </a:solidFill>
                <a:latin typeface="Arial" pitchFamily="34" charset="0"/>
                <a:ea typeface="MS PGothic" pitchFamily="34" charset="-128"/>
              </a:rPr>
              <a:t>, Franklin, </a:t>
            </a:r>
            <a:r>
              <a:rPr lang="en-US" altLang="en-US" sz="1200" dirty="0">
                <a:latin typeface="Arial" pitchFamily="34" charset="0"/>
                <a:ea typeface="MS PGothic" pitchFamily="34" charset="-128"/>
              </a:rPr>
              <a:t>Fulton</a:t>
            </a:r>
            <a:r>
              <a:rPr lang="en-US" altLang="en-US" sz="1200" dirty="0">
                <a:solidFill>
                  <a:srgbClr val="000000"/>
                </a:solidFill>
                <a:latin typeface="Arial" pitchFamily="34" charset="0"/>
                <a:ea typeface="MS PGothic" pitchFamily="34" charset="-128"/>
              </a:rPr>
              <a:t>, Greene, Hamilton, Montgomery, </a:t>
            </a:r>
            <a:r>
              <a:rPr lang="en-US" altLang="en-US" sz="1200" dirty="0">
                <a:solidFill>
                  <a:srgbClr val="FF0000"/>
                </a:solidFill>
                <a:latin typeface="Arial" pitchFamily="34" charset="0"/>
                <a:ea typeface="MS PGothic" pitchFamily="34" charset="-128"/>
              </a:rPr>
              <a:t>Otsego</a:t>
            </a:r>
            <a:r>
              <a:rPr lang="en-US" altLang="en-US" sz="1200" dirty="0">
                <a:solidFill>
                  <a:srgbClr val="000000"/>
                </a:solidFill>
                <a:latin typeface="Arial" pitchFamily="34" charset="0"/>
                <a:ea typeface="MS PGothic" pitchFamily="34" charset="-128"/>
              </a:rPr>
              <a:t>, </a:t>
            </a:r>
            <a:r>
              <a:rPr lang="en-US" altLang="en-US" sz="1200" dirty="0">
                <a:solidFill>
                  <a:srgbClr val="FF0000"/>
                </a:solidFill>
                <a:latin typeface="Arial" pitchFamily="34" charset="0"/>
                <a:ea typeface="MS PGothic" pitchFamily="34" charset="-128"/>
              </a:rPr>
              <a:t>Rensselaer, Saratoga, Schenectady</a:t>
            </a:r>
            <a:r>
              <a:rPr lang="en-US" altLang="en-US" sz="1200" dirty="0">
                <a:solidFill>
                  <a:srgbClr val="000000"/>
                </a:solidFill>
                <a:latin typeface="Arial" pitchFamily="34" charset="0"/>
                <a:ea typeface="MS PGothic" pitchFamily="34" charset="-128"/>
              </a:rPr>
              <a:t>, </a:t>
            </a:r>
            <a:r>
              <a:rPr lang="en-US" altLang="en-US" sz="1200" dirty="0">
                <a:solidFill>
                  <a:srgbClr val="FF0000"/>
                </a:solidFill>
                <a:latin typeface="Arial" pitchFamily="34" charset="0"/>
                <a:ea typeface="MS PGothic" pitchFamily="34" charset="-128"/>
              </a:rPr>
              <a:t>Schoharie, Warren, Washington</a:t>
            </a:r>
          </a:p>
          <a:p>
            <a:endParaRPr lang="en-US" altLang="en-US" sz="1200" dirty="0">
              <a:solidFill>
                <a:srgbClr val="000000"/>
              </a:solidFill>
              <a:latin typeface="Arial" pitchFamily="34" charset="0"/>
              <a:ea typeface="MS PGothic" pitchFamily="34" charset="-128"/>
            </a:endParaRPr>
          </a:p>
          <a:p>
            <a:r>
              <a:rPr lang="en-US" altLang="en-US" sz="1200" dirty="0">
                <a:solidFill>
                  <a:srgbClr val="000000"/>
                </a:solidFill>
                <a:latin typeface="Arial" pitchFamily="34" charset="0"/>
                <a:ea typeface="MS PGothic" pitchFamily="34" charset="-128"/>
              </a:rPr>
              <a:t>Buffalo  - Allegany, Cattaraugus, </a:t>
            </a:r>
            <a:r>
              <a:rPr lang="en-US" altLang="en-US" sz="1200" dirty="0">
                <a:solidFill>
                  <a:srgbClr val="FF0000"/>
                </a:solidFill>
                <a:latin typeface="Arial" pitchFamily="34" charset="0"/>
                <a:ea typeface="MS PGothic" pitchFamily="34" charset="-128"/>
              </a:rPr>
              <a:t>Chautauqua</a:t>
            </a:r>
            <a:r>
              <a:rPr lang="en-US" altLang="en-US" sz="1200" dirty="0">
                <a:solidFill>
                  <a:srgbClr val="000000"/>
                </a:solidFill>
                <a:latin typeface="Arial" pitchFamily="34" charset="0"/>
                <a:ea typeface="MS PGothic" pitchFamily="34" charset="-128"/>
              </a:rPr>
              <a:t>, </a:t>
            </a:r>
            <a:r>
              <a:rPr lang="en-US" altLang="en-US" sz="1200" dirty="0">
                <a:solidFill>
                  <a:srgbClr val="FF0000"/>
                </a:solidFill>
                <a:latin typeface="Arial" pitchFamily="34" charset="0"/>
                <a:ea typeface="MS PGothic" pitchFamily="34" charset="-128"/>
              </a:rPr>
              <a:t>Erie</a:t>
            </a:r>
            <a:r>
              <a:rPr lang="en-US" altLang="en-US" sz="1200" dirty="0">
                <a:solidFill>
                  <a:srgbClr val="000000"/>
                </a:solidFill>
                <a:latin typeface="Arial" pitchFamily="34" charset="0"/>
                <a:ea typeface="MS PGothic" pitchFamily="34" charset="-128"/>
              </a:rPr>
              <a:t>, Genesee, </a:t>
            </a:r>
            <a:r>
              <a:rPr lang="en-US" altLang="en-US" sz="1200" dirty="0">
                <a:solidFill>
                  <a:srgbClr val="FF0000"/>
                </a:solidFill>
                <a:latin typeface="Arial" pitchFamily="34" charset="0"/>
                <a:ea typeface="MS PGothic" pitchFamily="34" charset="-128"/>
              </a:rPr>
              <a:t>Niagara</a:t>
            </a:r>
            <a:r>
              <a:rPr lang="en-US" altLang="en-US" sz="1200" dirty="0">
                <a:solidFill>
                  <a:srgbClr val="000000"/>
                </a:solidFill>
                <a:latin typeface="Arial" pitchFamily="34" charset="0"/>
                <a:ea typeface="MS PGothic" pitchFamily="34" charset="-128"/>
              </a:rPr>
              <a:t>, Orleans, Wyoming</a:t>
            </a:r>
          </a:p>
          <a:p>
            <a:endParaRPr lang="en-US" altLang="en-US" sz="1200" dirty="0">
              <a:solidFill>
                <a:srgbClr val="000000"/>
              </a:solidFill>
              <a:latin typeface="Arial" pitchFamily="34" charset="0"/>
              <a:ea typeface="MS PGothic" pitchFamily="34" charset="-128"/>
            </a:endParaRPr>
          </a:p>
          <a:p>
            <a:r>
              <a:rPr lang="en-US" altLang="en-US" sz="1200" dirty="0">
                <a:solidFill>
                  <a:srgbClr val="000000"/>
                </a:solidFill>
                <a:latin typeface="Arial" pitchFamily="34" charset="0"/>
                <a:ea typeface="MS PGothic" pitchFamily="34" charset="-128"/>
              </a:rPr>
              <a:t>Rochester -  </a:t>
            </a:r>
            <a:r>
              <a:rPr lang="en-US" altLang="en-US" sz="1200" dirty="0">
                <a:solidFill>
                  <a:srgbClr val="FF0000"/>
                </a:solidFill>
                <a:latin typeface="Arial" pitchFamily="34" charset="0"/>
                <a:ea typeface="MS PGothic" pitchFamily="34" charset="-128"/>
              </a:rPr>
              <a:t>Chemung</a:t>
            </a:r>
            <a:r>
              <a:rPr lang="en-US" altLang="en-US" sz="1200" dirty="0">
                <a:solidFill>
                  <a:srgbClr val="000000"/>
                </a:solidFill>
                <a:latin typeface="Arial" pitchFamily="34" charset="0"/>
                <a:ea typeface="MS PGothic" pitchFamily="34" charset="-128"/>
              </a:rPr>
              <a:t>, Livingston, </a:t>
            </a:r>
            <a:r>
              <a:rPr lang="en-US" altLang="en-US" sz="1200" dirty="0">
                <a:solidFill>
                  <a:srgbClr val="FF0000"/>
                </a:solidFill>
                <a:latin typeface="Arial" pitchFamily="34" charset="0"/>
                <a:ea typeface="MS PGothic" pitchFamily="34" charset="-128"/>
              </a:rPr>
              <a:t>Monroe</a:t>
            </a:r>
            <a:r>
              <a:rPr lang="en-US" altLang="en-US" sz="1200" dirty="0">
                <a:solidFill>
                  <a:srgbClr val="000000"/>
                </a:solidFill>
                <a:latin typeface="Arial" pitchFamily="34" charset="0"/>
                <a:ea typeface="MS PGothic" pitchFamily="34" charset="-128"/>
              </a:rPr>
              <a:t>, Ontario, Schuyler, Seneca, Steuben, </a:t>
            </a:r>
            <a:r>
              <a:rPr lang="en-US" altLang="en-US" sz="1200" dirty="0">
                <a:solidFill>
                  <a:srgbClr val="FF0000"/>
                </a:solidFill>
                <a:latin typeface="Arial" pitchFamily="34" charset="0"/>
                <a:ea typeface="MS PGothic" pitchFamily="34" charset="-128"/>
              </a:rPr>
              <a:t>Wayne</a:t>
            </a:r>
            <a:r>
              <a:rPr lang="en-US" altLang="en-US" sz="1200" dirty="0">
                <a:solidFill>
                  <a:srgbClr val="000000"/>
                </a:solidFill>
                <a:latin typeface="Arial" pitchFamily="34" charset="0"/>
                <a:ea typeface="MS PGothic" pitchFamily="34" charset="-128"/>
              </a:rPr>
              <a:t>, Yates</a:t>
            </a:r>
          </a:p>
          <a:p>
            <a:endParaRPr lang="en-US" altLang="en-US" sz="1200" dirty="0">
              <a:solidFill>
                <a:srgbClr val="000000"/>
              </a:solidFill>
              <a:latin typeface="Arial" pitchFamily="34" charset="0"/>
              <a:ea typeface="MS PGothic" pitchFamily="34" charset="-128"/>
            </a:endParaRPr>
          </a:p>
          <a:p>
            <a:r>
              <a:rPr lang="en-US" altLang="en-US" sz="1200" dirty="0">
                <a:solidFill>
                  <a:srgbClr val="000000"/>
                </a:solidFill>
                <a:latin typeface="Arial" pitchFamily="34" charset="0"/>
                <a:ea typeface="MS PGothic" pitchFamily="34" charset="-128"/>
              </a:rPr>
              <a:t>Syracuse - Broome, Cayuga,</a:t>
            </a:r>
            <a:r>
              <a:rPr lang="en-US" altLang="en-US" sz="1200" dirty="0">
                <a:solidFill>
                  <a:srgbClr val="FF0000"/>
                </a:solidFill>
                <a:latin typeface="Arial" pitchFamily="34" charset="0"/>
                <a:ea typeface="MS PGothic" pitchFamily="34" charset="-128"/>
              </a:rPr>
              <a:t> Chenango</a:t>
            </a:r>
            <a:r>
              <a:rPr lang="en-US" altLang="en-US" sz="1200" dirty="0">
                <a:solidFill>
                  <a:srgbClr val="000000"/>
                </a:solidFill>
                <a:latin typeface="Arial" pitchFamily="34" charset="0"/>
                <a:ea typeface="MS PGothic" pitchFamily="34" charset="-128"/>
              </a:rPr>
              <a:t>, Cortland, Herkimer, Jefferson, Lewis, Madison, Oneida, </a:t>
            </a:r>
            <a:r>
              <a:rPr lang="en-US" altLang="en-US" sz="1200" dirty="0">
                <a:solidFill>
                  <a:srgbClr val="FF0000"/>
                </a:solidFill>
                <a:latin typeface="Arial" pitchFamily="34" charset="0"/>
                <a:ea typeface="MS PGothic" pitchFamily="34" charset="-128"/>
              </a:rPr>
              <a:t>Onondaga</a:t>
            </a:r>
            <a:r>
              <a:rPr lang="en-US" altLang="en-US" sz="1200" dirty="0">
                <a:solidFill>
                  <a:srgbClr val="000000"/>
                </a:solidFill>
                <a:latin typeface="Arial" pitchFamily="34" charset="0"/>
                <a:ea typeface="MS PGothic" pitchFamily="34" charset="-128"/>
              </a:rPr>
              <a:t>, </a:t>
            </a:r>
            <a:r>
              <a:rPr lang="en-US" altLang="en-US" sz="1200" dirty="0">
                <a:solidFill>
                  <a:srgbClr val="FF0000"/>
                </a:solidFill>
                <a:latin typeface="Arial" pitchFamily="34" charset="0"/>
                <a:ea typeface="MS PGothic" pitchFamily="34" charset="-128"/>
              </a:rPr>
              <a:t>Oswego</a:t>
            </a:r>
            <a:r>
              <a:rPr lang="en-US" altLang="en-US" sz="1200" dirty="0">
                <a:solidFill>
                  <a:srgbClr val="000000"/>
                </a:solidFill>
                <a:latin typeface="Arial" pitchFamily="34" charset="0"/>
                <a:ea typeface="MS PGothic" pitchFamily="34" charset="-128"/>
              </a:rPr>
              <a:t>, St. Lawrence, Tioga, Tompkins</a:t>
            </a:r>
          </a:p>
          <a:p>
            <a:endParaRPr lang="en-US" altLang="en-US" sz="1200" dirty="0">
              <a:solidFill>
                <a:srgbClr val="000000"/>
              </a:solidFill>
              <a:latin typeface="Arial" pitchFamily="34" charset="0"/>
              <a:ea typeface="MS PGothic" pitchFamily="34" charset="-128"/>
            </a:endParaRPr>
          </a:p>
          <a:p>
            <a:r>
              <a:rPr lang="en-US" altLang="en-US" sz="1200" dirty="0">
                <a:solidFill>
                  <a:srgbClr val="000000"/>
                </a:solidFill>
                <a:latin typeface="Arial" pitchFamily="34" charset="0"/>
                <a:ea typeface="MS PGothic" pitchFamily="34" charset="-128"/>
              </a:rPr>
              <a:t>Metro NY  - </a:t>
            </a:r>
            <a:r>
              <a:rPr lang="en-US" altLang="en-US" sz="1200" dirty="0" err="1">
                <a:solidFill>
                  <a:srgbClr val="FF0000"/>
                </a:solidFill>
                <a:latin typeface="Arial" pitchFamily="34" charset="0"/>
                <a:ea typeface="MS PGothic" pitchFamily="34" charset="-128"/>
              </a:rPr>
              <a:t>Dutchess</a:t>
            </a:r>
            <a:r>
              <a:rPr lang="en-US" altLang="en-US" sz="1200" dirty="0">
                <a:solidFill>
                  <a:srgbClr val="FF0000"/>
                </a:solidFill>
                <a:latin typeface="Arial" pitchFamily="34" charset="0"/>
                <a:ea typeface="MS PGothic" pitchFamily="34" charset="-128"/>
              </a:rPr>
              <a:t>, Nassau, Orange, Putnam, Rockland, Suffolk, Sullivan, Ulster, Westchester</a:t>
            </a:r>
          </a:p>
        </p:txBody>
      </p:sp>
    </p:spTree>
    <p:extLst>
      <p:ext uri="{BB962C8B-B14F-4D97-AF65-F5344CB8AC3E}">
        <p14:creationId xmlns:p14="http://schemas.microsoft.com/office/powerpoint/2010/main" val="2533438256"/>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CHBT (585) 753-5382 - www.chbt.org</a:t>
            </a:r>
            <a:endParaRPr lang="en-US"/>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5250"/>
            <a:ext cx="10668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802606"/>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06720" y="304800"/>
            <a:ext cx="8534400" cy="1143000"/>
          </a:xfrm>
        </p:spPr>
        <p:txBody>
          <a:bodyPr>
            <a:normAutofit fontScale="90000"/>
          </a:bodyPr>
          <a:lstStyle/>
          <a:p>
            <a:pPr>
              <a:lnSpc>
                <a:spcPts val="2800"/>
              </a:lnSpc>
            </a:pPr>
            <a:r>
              <a:rPr lang="en-US" altLang="en-US" sz="2800" dirty="0" smtClean="0">
                <a:ea typeface="MS PGothic" pitchFamily="34" charset="-128"/>
              </a:rPr>
              <a:t>Primary and Secondary Syphilis—Reported Cases* by Stage, Sex, and Sexual Behavior, </a:t>
            </a:r>
            <a:br>
              <a:rPr lang="en-US" altLang="en-US" sz="2800" dirty="0" smtClean="0">
                <a:ea typeface="MS PGothic" pitchFamily="34" charset="-128"/>
              </a:rPr>
            </a:br>
            <a:r>
              <a:rPr lang="en-US" altLang="en-US" sz="2800" dirty="0" smtClean="0">
                <a:ea typeface="MS PGothic" pitchFamily="34" charset="-128"/>
              </a:rPr>
              <a:t>United States, 2011</a:t>
            </a:r>
          </a:p>
        </p:txBody>
      </p:sp>
      <p:pic>
        <p:nvPicPr>
          <p:cNvPr id="36867" name="Picture 20" descr="Primary and Secondary Syphilis—Reported Cases* by Stage, Sex, and Sexual Behavior, United States, 201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5613" y="1684338"/>
            <a:ext cx="81708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Placeholder 3"/>
          <p:cNvSpPr>
            <a:spLocks noGrp="1"/>
          </p:cNvSpPr>
          <p:nvPr>
            <p:ph type="body" sz="quarter" idx="11"/>
          </p:nvPr>
        </p:nvSpPr>
        <p:spPr>
          <a:xfrm>
            <a:off x="685800" y="5867400"/>
            <a:ext cx="8229600" cy="457200"/>
          </a:xfrm>
        </p:spPr>
        <p:txBody>
          <a:bodyPr/>
          <a:lstStyle/>
          <a:p>
            <a:pPr>
              <a:lnSpc>
                <a:spcPts val="1100"/>
              </a:lnSpc>
            </a:pPr>
            <a:r>
              <a:rPr lang="en-US" altLang="en-US" sz="1000" dirty="0" smtClean="0">
                <a:solidFill>
                  <a:srgbClr val="000000"/>
                </a:solidFill>
                <a:ea typeface="MS PGothic" pitchFamily="34" charset="-128"/>
              </a:rPr>
              <a:t>*Of the reported male cases of primary and secondary syphilis, 17.0% were missing sex of sex partner information.</a:t>
            </a:r>
          </a:p>
          <a:p>
            <a:pPr>
              <a:lnSpc>
                <a:spcPts val="1100"/>
              </a:lnSpc>
            </a:pPr>
            <a:r>
              <a:rPr lang="en-US" altLang="en-US" sz="1000" dirty="0" smtClean="0">
                <a:solidFill>
                  <a:srgbClr val="000000"/>
                </a:solidFill>
                <a:ea typeface="MS PGothic" pitchFamily="34" charset="-128"/>
              </a:rPr>
              <a:t>†</a:t>
            </a:r>
            <a:r>
              <a:rPr lang="en-US" altLang="en-US" sz="1000" b="1" dirty="0" smtClean="0">
                <a:solidFill>
                  <a:srgbClr val="000000"/>
                </a:solidFill>
                <a:ea typeface="MS PGothic" pitchFamily="34" charset="-128"/>
              </a:rPr>
              <a:t>MSM</a:t>
            </a:r>
            <a:r>
              <a:rPr lang="en-US" altLang="en-US" sz="1000" dirty="0" smtClean="0">
                <a:solidFill>
                  <a:srgbClr val="000000"/>
                </a:solidFill>
                <a:ea typeface="MS PGothic" pitchFamily="34" charset="-128"/>
              </a:rPr>
              <a:t>=men who have sex with men; </a:t>
            </a:r>
            <a:r>
              <a:rPr lang="en-US" altLang="en-US" sz="1000" b="1" dirty="0" smtClean="0">
                <a:solidFill>
                  <a:srgbClr val="000000"/>
                </a:solidFill>
                <a:ea typeface="MS PGothic" pitchFamily="34" charset="-128"/>
              </a:rPr>
              <a:t>MSW</a:t>
            </a:r>
            <a:r>
              <a:rPr lang="en-US" altLang="en-US" sz="1000" dirty="0" smtClean="0">
                <a:solidFill>
                  <a:srgbClr val="000000"/>
                </a:solidFill>
                <a:ea typeface="MS PGothic" pitchFamily="34" charset="-128"/>
              </a:rPr>
              <a:t>=men who have sex with women only.</a:t>
            </a:r>
          </a:p>
        </p:txBody>
      </p:sp>
      <p:sp>
        <p:nvSpPr>
          <p:cNvPr id="36869" name="TextBox 4"/>
          <p:cNvSpPr txBox="1">
            <a:spLocks noChangeArrowheads="1"/>
          </p:cNvSpPr>
          <p:nvPr/>
        </p:nvSpPr>
        <p:spPr bwMode="auto">
          <a:xfrm>
            <a:off x="444500" y="6553200"/>
            <a:ext cx="6985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500">
                <a:solidFill>
                  <a:srgbClr val="0039A6"/>
                </a:solidFill>
                <a:latin typeface="Arial" pitchFamily="34" charset="0"/>
                <a:ea typeface="MS PGothic" pitchFamily="34" charset="-128"/>
              </a:rPr>
              <a:t>2011-Fig 46.  SR</a:t>
            </a:r>
          </a:p>
        </p:txBody>
      </p:sp>
    </p:spTree>
    <p:extLst>
      <p:ext uri="{BB962C8B-B14F-4D97-AF65-F5344CB8AC3E}">
        <p14:creationId xmlns:p14="http://schemas.microsoft.com/office/powerpoint/2010/main" val="24712144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FFFF66"/>
      </a:lt2>
      <a:accent1>
        <a:srgbClr val="FFCCFF"/>
      </a:accent1>
      <a:accent2>
        <a:srgbClr val="00FFFF"/>
      </a:accent2>
      <a:accent3>
        <a:srgbClr val="AAAAAA"/>
      </a:accent3>
      <a:accent4>
        <a:srgbClr val="DADADA"/>
      </a:accent4>
      <a:accent5>
        <a:srgbClr val="FFE2FF"/>
      </a:accent5>
      <a:accent6>
        <a:srgbClr val="00E7E7"/>
      </a:accent6>
      <a:hlink>
        <a:srgbClr val="CCCCFF"/>
      </a:hlink>
      <a:folHlink>
        <a:srgbClr val="FF9999"/>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E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Presentation">
  <a:themeElements>
    <a:clrScheme name="">
      <a:dk1>
        <a:srgbClr val="000000"/>
      </a:dk1>
      <a:lt1>
        <a:srgbClr val="FFFFFF"/>
      </a:lt1>
      <a:dk2>
        <a:srgbClr val="000000"/>
      </a:dk2>
      <a:lt2>
        <a:srgbClr val="FFFF66"/>
      </a:lt2>
      <a:accent1>
        <a:srgbClr val="FFCCFF"/>
      </a:accent1>
      <a:accent2>
        <a:srgbClr val="00FFFF"/>
      </a:accent2>
      <a:accent3>
        <a:srgbClr val="AAAAAA"/>
      </a:accent3>
      <a:accent4>
        <a:srgbClr val="DADADA"/>
      </a:accent4>
      <a:accent5>
        <a:srgbClr val="FFE2FF"/>
      </a:accent5>
      <a:accent6>
        <a:srgbClr val="00E7E7"/>
      </a:accent6>
      <a:hlink>
        <a:srgbClr val="CCCCFF"/>
      </a:hlink>
      <a:folHlink>
        <a:srgbClr val="FF9999"/>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4194</Words>
  <Application>Microsoft Office PowerPoint</Application>
  <PresentationFormat>On-screen Show (4:3)</PresentationFormat>
  <Paragraphs>779</Paragraphs>
  <Slides>58</Slides>
  <Notes>8</Notes>
  <HiddenSlides>2</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58</vt:i4>
      </vt:variant>
    </vt:vector>
  </HeadingPairs>
  <TitlesOfParts>
    <vt:vector size="64" baseType="lpstr">
      <vt:lpstr>Training</vt:lpstr>
      <vt:lpstr>Blank Presentation</vt:lpstr>
      <vt:lpstr>CEI</vt:lpstr>
      <vt:lpstr>1_Blank Presentation</vt:lpstr>
      <vt:lpstr>Worksheet</vt:lpstr>
      <vt:lpstr>Chart</vt:lpstr>
      <vt:lpstr>Part 2 Syphilis Testing: Selection and Interpretation</vt:lpstr>
      <vt:lpstr>PowerPoint Presentation</vt:lpstr>
      <vt:lpstr>Objectives</vt:lpstr>
      <vt:lpstr>Syphilis – Quick Review</vt:lpstr>
      <vt:lpstr>Syphilis – Quick Review</vt:lpstr>
      <vt:lpstr>Primary and Secondary Syphilis Cases in NY 1960 -2012</vt:lpstr>
      <vt:lpstr>Early Syphilis Cases (rates) Upstate  by Region, 2000-2011  (Source: http://www.health.ny.gov/statistics/diseases/communicable/std/)</vt:lpstr>
      <vt:lpstr>PowerPoint Presentation</vt:lpstr>
      <vt:lpstr>Primary and Secondary Syphilis—Reported Cases* by Stage, Sex, and Sexual Behavior,  United States, 2011</vt:lpstr>
      <vt:lpstr>Primary and Secondary Syphilis and HIV—Proportion of MSM* Attending STD Clinics with Primary and Secondary Syphilis who are Co-infected with HIV, STD Surveillance Network (SSuN), 2011</vt:lpstr>
      <vt:lpstr>PowerPoint Presentation</vt:lpstr>
      <vt:lpstr>Diagnosis of Syphilis</vt:lpstr>
      <vt:lpstr>Syphilis: Lesion based Diagnostic Tests</vt:lpstr>
      <vt:lpstr>Lesion Based Diagnostic Tests: Darkfield Microscopy </vt:lpstr>
      <vt:lpstr>PowerPoint Presentation</vt:lpstr>
      <vt:lpstr>                          Treponema pallidum  Darkfield microscopy      DFA microscopy         Histopathology</vt:lpstr>
      <vt:lpstr>Lesion Based Diagnostic Tests: PCR</vt:lpstr>
      <vt:lpstr>Serological Tests for Syphilis  (cornerstone of diagnosis)</vt:lpstr>
      <vt:lpstr>Syphilis Diagnostic Tests: Non-treponemal tests                          (e.g. RPR, VDRL, TRUST)</vt:lpstr>
      <vt:lpstr>PowerPoint Presentation</vt:lpstr>
      <vt:lpstr>PowerPoint Presentation</vt:lpstr>
      <vt:lpstr>Syphilis Diagnostic Tests: Treponemal Antibody Tests  (e.g. FTA-ABS, TPPA, EIA, CLIA, MBIA)</vt:lpstr>
      <vt:lpstr>ABCs of Syphilis Serology Tests</vt:lpstr>
      <vt:lpstr>PowerPoint Presentation</vt:lpstr>
      <vt:lpstr>PowerPoint Presentation</vt:lpstr>
      <vt:lpstr>Impact of HIV Infection on the Diagnostic Tests for Syphilis</vt:lpstr>
      <vt:lpstr>Causes of False-Positive Reactions in Serologic Tests for Syphilis</vt:lpstr>
      <vt:lpstr>Syphilis EIA/CLIA/MBIA</vt:lpstr>
      <vt:lpstr>Impact of HIV Infection on the Diagnostic Tests for Syphilis</vt:lpstr>
      <vt:lpstr>Syphilis Testing Algorithms</vt:lpstr>
      <vt:lpstr>Traditional Syphilis Screening Algorithm </vt:lpstr>
      <vt:lpstr>Reverse Syphilis Screening Algorithm using Automated (EIA/CLIA/MBIA ) T. pallidum ab tests</vt:lpstr>
      <vt:lpstr>Interpretation of Automated Specific Syphilis Test Results </vt:lpstr>
      <vt:lpstr>Interpretation of Serologic Test Results for Syphilis</vt:lpstr>
      <vt:lpstr>PowerPoint Presentation</vt:lpstr>
      <vt:lpstr>PowerPoint Presentation</vt:lpstr>
      <vt:lpstr>PowerPoint Presentation</vt:lpstr>
      <vt:lpstr>Characteristics of Patients  with Discrepant Serology</vt:lpstr>
      <vt:lpstr>Characteristics of Patients  with Discrepant Serology</vt:lpstr>
      <vt:lpstr>Direct Comparison of Traditional and Reverse Syphilis Screening Algorithms in a Population with a Low Prevalence of Syphilis                                 Binnicker, et al, JCM, 2012</vt:lpstr>
      <vt:lpstr>Results – Traditional Algorithm        Results – Reverse Algorithm</vt:lpstr>
      <vt:lpstr>Conclusions:</vt:lpstr>
      <vt:lpstr>PowerPoint Presentation</vt:lpstr>
      <vt:lpstr>Impact of switching to Reverse Algorithm</vt:lpstr>
      <vt:lpstr>Most Frequent Question: What to do with Discordant Reverse Syphilis Screening Algorithm Tests?</vt:lpstr>
      <vt:lpstr>What to do? EIA/CIA/MBIA +/RPR -</vt:lpstr>
      <vt:lpstr>Response to Therapy by Syphilis Stage: The Details – must use quantitative tests (RPR)</vt:lpstr>
      <vt:lpstr>PowerPoint Presentation</vt:lpstr>
      <vt:lpstr>Response to Therapy by Syphilis Stage:  The Details  (Primary and Secondary) </vt:lpstr>
      <vt:lpstr>Response to Therapy by Syphilis Stage: The Details – Latent Syphilis</vt:lpstr>
      <vt:lpstr>Response to Therapy by Syphilis Stage: The Details – HIV Co-Infection</vt:lpstr>
      <vt:lpstr>When to do an LP? </vt:lpstr>
      <vt:lpstr>When to do an LP?</vt:lpstr>
      <vt:lpstr>Interpretation of CSF results</vt:lpstr>
      <vt:lpstr>Case: </vt:lpstr>
      <vt:lpstr>Case</vt:lpstr>
      <vt:lpstr>Case: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2013-03-08T14:48:47Z</dcterms:created>
  <dcterms:modified xsi:type="dcterms:W3CDTF">2014-11-07T17:59:42Z</dcterms:modified>
</cp:coreProperties>
</file>