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6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4.xml" ContentType="application/vnd.openxmlformats-officedocument.presentationml.tags+xml"/>
  <Override PartName="/ppt/notesSlides/notesSlide34.xml" ContentType="application/vnd.openxmlformats-officedocument.presentationml.notesSlide+xml"/>
  <Override PartName="/ppt/tags/tag5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6.xml" ContentType="application/vnd.openxmlformats-officedocument.presentationml.tags+xml"/>
  <Override PartName="/ppt/notesSlides/notesSlide42.xml" ContentType="application/vnd.openxmlformats-officedocument.presentationml.notesSlide+xml"/>
  <Override PartName="/ppt/tags/tag7.xml" ContentType="application/vnd.openxmlformats-officedocument.presentationml.tags+xml"/>
  <Override PartName="/ppt/notesSlides/notesSlide43.xml" ContentType="application/vnd.openxmlformats-officedocument.presentationml.notesSlide+xml"/>
  <Override PartName="/ppt/tags/tag8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44" r:id="rId3"/>
    <p:sldMasterId id="2147483805" r:id="rId4"/>
    <p:sldMasterId id="2147483817" r:id="rId5"/>
    <p:sldMasterId id="2147484201" r:id="rId6"/>
    <p:sldMasterId id="2147484217" r:id="rId7"/>
    <p:sldMasterId id="2147484314" r:id="rId8"/>
    <p:sldMasterId id="2147484326" r:id="rId9"/>
    <p:sldMasterId id="2147484338" r:id="rId10"/>
    <p:sldMasterId id="2147484351" r:id="rId11"/>
    <p:sldMasterId id="2147484426" r:id="rId12"/>
    <p:sldMasterId id="2147484438" r:id="rId13"/>
    <p:sldMasterId id="2147484487" r:id="rId14"/>
    <p:sldMasterId id="2147484584" r:id="rId15"/>
    <p:sldMasterId id="2147484646" r:id="rId16"/>
    <p:sldMasterId id="2147484664" r:id="rId17"/>
    <p:sldMasterId id="2147484702" r:id="rId18"/>
  </p:sldMasterIdLst>
  <p:notesMasterIdLst>
    <p:notesMasterId r:id="rId69"/>
  </p:notesMasterIdLst>
  <p:handoutMasterIdLst>
    <p:handoutMasterId r:id="rId70"/>
  </p:handoutMasterIdLst>
  <p:sldIdLst>
    <p:sldId id="617" r:id="rId19"/>
    <p:sldId id="722" r:id="rId20"/>
    <p:sldId id="695" r:id="rId21"/>
    <p:sldId id="700" r:id="rId22"/>
    <p:sldId id="662" r:id="rId23"/>
    <p:sldId id="746" r:id="rId24"/>
    <p:sldId id="724" r:id="rId25"/>
    <p:sldId id="727" r:id="rId26"/>
    <p:sldId id="725" r:id="rId27"/>
    <p:sldId id="726" r:id="rId28"/>
    <p:sldId id="665" r:id="rId29"/>
    <p:sldId id="789" r:id="rId30"/>
    <p:sldId id="573" r:id="rId31"/>
    <p:sldId id="719" r:id="rId32"/>
    <p:sldId id="729" r:id="rId33"/>
    <p:sldId id="703" r:id="rId34"/>
    <p:sldId id="641" r:id="rId35"/>
    <p:sldId id="730" r:id="rId36"/>
    <p:sldId id="527" r:id="rId37"/>
    <p:sldId id="731" r:id="rId38"/>
    <p:sldId id="711" r:id="rId39"/>
    <p:sldId id="720" r:id="rId40"/>
    <p:sldId id="632" r:id="rId41"/>
    <p:sldId id="723" r:id="rId42"/>
    <p:sldId id="732" r:id="rId43"/>
    <p:sldId id="707" r:id="rId44"/>
    <p:sldId id="733" r:id="rId45"/>
    <p:sldId id="728" r:id="rId46"/>
    <p:sldId id="699" r:id="rId47"/>
    <p:sldId id="721" r:id="rId48"/>
    <p:sldId id="747" r:id="rId49"/>
    <p:sldId id="691" r:id="rId50"/>
    <p:sldId id="690" r:id="rId51"/>
    <p:sldId id="735" r:id="rId52"/>
    <p:sldId id="582" r:id="rId53"/>
    <p:sldId id="739" r:id="rId54"/>
    <p:sldId id="740" r:id="rId55"/>
    <p:sldId id="681" r:id="rId56"/>
    <p:sldId id="646" r:id="rId57"/>
    <p:sldId id="645" r:id="rId58"/>
    <p:sldId id="627" r:id="rId59"/>
    <p:sldId id="736" r:id="rId60"/>
    <p:sldId id="587" r:id="rId61"/>
    <p:sldId id="737" r:id="rId62"/>
    <p:sldId id="601" r:id="rId63"/>
    <p:sldId id="709" r:id="rId64"/>
    <p:sldId id="710" r:id="rId65"/>
    <p:sldId id="738" r:id="rId66"/>
    <p:sldId id="628" r:id="rId67"/>
    <p:sldId id="790" r:id="rId68"/>
  </p:sldIdLst>
  <p:sldSz cx="9144000" cy="6858000" type="screen4x3"/>
  <p:notesSz cx="7315200" cy="9601200"/>
  <p:custDataLst>
    <p:tags r:id="rId7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596"/>
    <a:srgbClr val="BA959F"/>
    <a:srgbClr val="29568F"/>
    <a:srgbClr val="F8DFA4"/>
    <a:srgbClr val="C69972"/>
    <a:srgbClr val="D49242"/>
    <a:srgbClr val="F5CD9A"/>
    <a:srgbClr val="FEE7AB"/>
    <a:srgbClr val="000000"/>
    <a:srgbClr val="FF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88723" autoAdjust="0"/>
  </p:normalViewPr>
  <p:slideViewPr>
    <p:cSldViewPr>
      <p:cViewPr>
        <p:scale>
          <a:sx n="80" d="100"/>
          <a:sy n="80" d="100"/>
        </p:scale>
        <p:origin x="354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7" Type="http://schemas.openxmlformats.org/officeDocument/2006/relationships/slideMaster" Target="slideMasters/slideMaster7.xml"/><Relationship Id="rId71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93281361649399E-2"/>
          <c:y val="7.6989665090553147E-2"/>
          <c:w val="0.95519568289874524"/>
          <c:h val="0.84654139935033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NYC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1.78</c:v>
                </c:pt>
                <c:pt idx="1">
                  <c:v>1.46</c:v>
                </c:pt>
                <c:pt idx="2">
                  <c:v>3.52</c:v>
                </c:pt>
                <c:pt idx="3">
                  <c:v>5.42</c:v>
                </c:pt>
                <c:pt idx="4">
                  <c:v>6.6</c:v>
                </c:pt>
                <c:pt idx="5">
                  <c:v>7.8</c:v>
                </c:pt>
                <c:pt idx="6">
                  <c:v>7.7</c:v>
                </c:pt>
                <c:pt idx="7">
                  <c:v>7.4</c:v>
                </c:pt>
                <c:pt idx="8">
                  <c:v>11.4</c:v>
                </c:pt>
                <c:pt idx="9">
                  <c:v>12.9</c:v>
                </c:pt>
                <c:pt idx="10">
                  <c:v>12.6</c:v>
                </c:pt>
                <c:pt idx="11">
                  <c:v>11.9</c:v>
                </c:pt>
                <c:pt idx="12">
                  <c:v>10.9</c:v>
                </c:pt>
                <c:pt idx="13">
                  <c:v>12.1</c:v>
                </c:pt>
                <c:pt idx="14">
                  <c:v>14.3</c:v>
                </c:pt>
                <c:pt idx="15">
                  <c:v>15.5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NYS excluding NYC</c:v>
                </c:pt>
              </c:strCache>
            </c:strRef>
          </c:tx>
          <c:spPr>
            <a:ln w="28575" cap="rnd">
              <a:solidFill>
                <a:srgbClr val="009999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0.16470000000000001</c:v>
                </c:pt>
                <c:pt idx="1">
                  <c:v>0.14382</c:v>
                </c:pt>
                <c:pt idx="2">
                  <c:v>0.19886999999999999</c:v>
                </c:pt>
                <c:pt idx="3">
                  <c:v>0.41664000000000001</c:v>
                </c:pt>
                <c:pt idx="4">
                  <c:v>0.49659999999999999</c:v>
                </c:pt>
                <c:pt idx="5">
                  <c:v>0.99294000000000004</c:v>
                </c:pt>
                <c:pt idx="6">
                  <c:v>0.84906000000000004</c:v>
                </c:pt>
                <c:pt idx="7">
                  <c:v>1.5177</c:v>
                </c:pt>
                <c:pt idx="8">
                  <c:v>1.5137700000000001</c:v>
                </c:pt>
                <c:pt idx="9">
                  <c:v>1.40181</c:v>
                </c:pt>
                <c:pt idx="10">
                  <c:v>1.22841</c:v>
                </c:pt>
                <c:pt idx="11">
                  <c:v>1.3955200000000001</c:v>
                </c:pt>
                <c:pt idx="12">
                  <c:v>1.87113</c:v>
                </c:pt>
                <c:pt idx="13">
                  <c:v>2.24397</c:v>
                </c:pt>
                <c:pt idx="14">
                  <c:v>2.80979</c:v>
                </c:pt>
                <c:pt idx="15">
                  <c:v>3.8532999999999999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783232"/>
        <c:axId val="387780880"/>
      </c:lineChart>
      <c:catAx>
        <c:axId val="38778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780880"/>
        <c:crosses val="autoZero"/>
        <c:auto val="1"/>
        <c:lblAlgn val="ctr"/>
        <c:lblOffset val="100"/>
        <c:tickLblSkip val="2"/>
        <c:noMultiLvlLbl val="0"/>
      </c:catAx>
      <c:valAx>
        <c:axId val="38778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7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1938104743609E-2"/>
          <c:y val="6.1010437306187999E-2"/>
          <c:w val="0.88785736852337915"/>
          <c:h val="0.84654139935033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0.22877</c:v>
                </c:pt>
                <c:pt idx="1">
                  <c:v>0.24986</c:v>
                </c:pt>
                <c:pt idx="2">
                  <c:v>0.32723999999999998</c:v>
                </c:pt>
                <c:pt idx="3">
                  <c:v>0.65600000000000003</c:v>
                </c:pt>
                <c:pt idx="4">
                  <c:v>0.91586999999999996</c:v>
                </c:pt>
                <c:pt idx="5">
                  <c:v>1.8009299999999999</c:v>
                </c:pt>
                <c:pt idx="6">
                  <c:v>1.58212</c:v>
                </c:pt>
                <c:pt idx="7">
                  <c:v>2.8139599999999998</c:v>
                </c:pt>
                <c:pt idx="8">
                  <c:v>2.9387500000000002</c:v>
                </c:pt>
                <c:pt idx="9">
                  <c:v>2.5594100000000002</c:v>
                </c:pt>
                <c:pt idx="10">
                  <c:v>2.28389</c:v>
                </c:pt>
                <c:pt idx="11">
                  <c:v>2.5388000000000002</c:v>
                </c:pt>
                <c:pt idx="12">
                  <c:v>3.4539599999999999</c:v>
                </c:pt>
                <c:pt idx="13">
                  <c:v>4.15205</c:v>
                </c:pt>
                <c:pt idx="14">
                  <c:v>5.2294</c:v>
                </c:pt>
                <c:pt idx="15">
                  <c:v>7.3548600000000004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9.8919999999999994E-2</c:v>
                </c:pt>
                <c:pt idx="1">
                  <c:v>3.7150000000000002E-2</c:v>
                </c:pt>
                <c:pt idx="2">
                  <c:v>7.0040000000000005E-2</c:v>
                </c:pt>
                <c:pt idx="3">
                  <c:v>0.17942</c:v>
                </c:pt>
                <c:pt idx="4">
                  <c:v>8.2809999999999995E-2</c:v>
                </c:pt>
                <c:pt idx="5">
                  <c:v>0.18758</c:v>
                </c:pt>
                <c:pt idx="6">
                  <c:v>0.11226</c:v>
                </c:pt>
                <c:pt idx="7">
                  <c:v>0.22616</c:v>
                </c:pt>
                <c:pt idx="8">
                  <c:v>8.4199999999999997E-2</c:v>
                </c:pt>
                <c:pt idx="9">
                  <c:v>0.23963000000000001</c:v>
                </c:pt>
                <c:pt idx="10">
                  <c:v>0.15117</c:v>
                </c:pt>
                <c:pt idx="11">
                  <c:v>0.24712999999999999</c:v>
                </c:pt>
                <c:pt idx="12">
                  <c:v>0.28405000000000002</c:v>
                </c:pt>
                <c:pt idx="13">
                  <c:v>0.32879000000000003</c:v>
                </c:pt>
                <c:pt idx="14">
                  <c:v>0.35224</c:v>
                </c:pt>
                <c:pt idx="15">
                  <c:v>0.30943999999999999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009999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0.16470000000000001</c:v>
                </c:pt>
                <c:pt idx="1">
                  <c:v>0.14382</c:v>
                </c:pt>
                <c:pt idx="2">
                  <c:v>0.19886999999999999</c:v>
                </c:pt>
                <c:pt idx="3">
                  <c:v>0.41664000000000001</c:v>
                </c:pt>
                <c:pt idx="4">
                  <c:v>0.49659999999999999</c:v>
                </c:pt>
                <c:pt idx="5">
                  <c:v>0.99294000000000004</c:v>
                </c:pt>
                <c:pt idx="6">
                  <c:v>0.84906000000000004</c:v>
                </c:pt>
                <c:pt idx="7">
                  <c:v>1.5177</c:v>
                </c:pt>
                <c:pt idx="8">
                  <c:v>1.5137700000000001</c:v>
                </c:pt>
                <c:pt idx="9">
                  <c:v>1.40181</c:v>
                </c:pt>
                <c:pt idx="10">
                  <c:v>1.22841</c:v>
                </c:pt>
                <c:pt idx="11">
                  <c:v>1.3955200000000001</c:v>
                </c:pt>
                <c:pt idx="12">
                  <c:v>1.87113</c:v>
                </c:pt>
                <c:pt idx="13">
                  <c:v>2.24397</c:v>
                </c:pt>
                <c:pt idx="14">
                  <c:v>2.80979</c:v>
                </c:pt>
                <c:pt idx="15">
                  <c:v>3.8532999999999999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781272"/>
        <c:axId val="387783624"/>
      </c:lineChart>
      <c:catAx>
        <c:axId val="38778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783624"/>
        <c:crosses val="autoZero"/>
        <c:auto val="1"/>
        <c:lblAlgn val="ctr"/>
        <c:lblOffset val="100"/>
        <c:tickLblSkip val="2"/>
        <c:noMultiLvlLbl val="0"/>
      </c:catAx>
      <c:valAx>
        <c:axId val="387783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781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93281361649399E-2"/>
          <c:y val="7.6989665090553147E-2"/>
          <c:w val="0.95519568289874524"/>
          <c:h val="0.84654139935033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1.75</c:v>
                </c:pt>
                <c:pt idx="1">
                  <c:v>1.83</c:v>
                </c:pt>
                <c:pt idx="2">
                  <c:v>2.97</c:v>
                </c:pt>
                <c:pt idx="3">
                  <c:v>2.82</c:v>
                </c:pt>
                <c:pt idx="4">
                  <c:v>6.9</c:v>
                </c:pt>
                <c:pt idx="5">
                  <c:v>10.96</c:v>
                </c:pt>
                <c:pt idx="6">
                  <c:v>13.4</c:v>
                </c:pt>
                <c:pt idx="7">
                  <c:v>15.8</c:v>
                </c:pt>
                <c:pt idx="8">
                  <c:v>15.7</c:v>
                </c:pt>
                <c:pt idx="9">
                  <c:v>15</c:v>
                </c:pt>
                <c:pt idx="10">
                  <c:v>23.38</c:v>
                </c:pt>
                <c:pt idx="11">
                  <c:v>26</c:v>
                </c:pt>
                <c:pt idx="12">
                  <c:v>25.2</c:v>
                </c:pt>
                <c:pt idx="13">
                  <c:v>24</c:v>
                </c:pt>
                <c:pt idx="14">
                  <c:v>22.4</c:v>
                </c:pt>
                <c:pt idx="15">
                  <c:v>24.7</c:v>
                </c:pt>
                <c:pt idx="16">
                  <c:v>29.2</c:v>
                </c:pt>
                <c:pt idx="17">
                  <c:v>31.7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0.95</c:v>
                </c:pt>
                <c:pt idx="1">
                  <c:v>0.49</c:v>
                </c:pt>
                <c:pt idx="2">
                  <c:v>0.72</c:v>
                </c:pt>
                <c:pt idx="3">
                  <c:v>0.24</c:v>
                </c:pt>
                <c:pt idx="4">
                  <c:v>0.45</c:v>
                </c:pt>
                <c:pt idx="5">
                  <c:v>0.43</c:v>
                </c:pt>
                <c:pt idx="6">
                  <c:v>0.6</c:v>
                </c:pt>
                <c:pt idx="7">
                  <c:v>0.5</c:v>
                </c:pt>
                <c:pt idx="8">
                  <c:v>0.5</c:v>
                </c:pt>
                <c:pt idx="9">
                  <c:v>0.4</c:v>
                </c:pt>
                <c:pt idx="10">
                  <c:v>0.7</c:v>
                </c:pt>
                <c:pt idx="11">
                  <c:v>0.9</c:v>
                </c:pt>
                <c:pt idx="12">
                  <c:v>1.1000000000000001</c:v>
                </c:pt>
                <c:pt idx="13">
                  <c:v>0.8</c:v>
                </c:pt>
                <c:pt idx="14">
                  <c:v>0.5</c:v>
                </c:pt>
                <c:pt idx="15">
                  <c:v>0.6</c:v>
                </c:pt>
                <c:pt idx="16">
                  <c:v>0.6</c:v>
                </c:pt>
                <c:pt idx="17">
                  <c:v>0.7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1.32</c:v>
                </c:pt>
                <c:pt idx="1">
                  <c:v>1.1200000000000001</c:v>
                </c:pt>
                <c:pt idx="2">
                  <c:v>1.78</c:v>
                </c:pt>
                <c:pt idx="3">
                  <c:v>1.46</c:v>
                </c:pt>
                <c:pt idx="4">
                  <c:v>3.52</c:v>
                </c:pt>
                <c:pt idx="5">
                  <c:v>5.42</c:v>
                </c:pt>
                <c:pt idx="6">
                  <c:v>6.6</c:v>
                </c:pt>
                <c:pt idx="7">
                  <c:v>7.8</c:v>
                </c:pt>
                <c:pt idx="8">
                  <c:v>7.7</c:v>
                </c:pt>
                <c:pt idx="9">
                  <c:v>7.4</c:v>
                </c:pt>
                <c:pt idx="10">
                  <c:v>11.4</c:v>
                </c:pt>
                <c:pt idx="11">
                  <c:v>12.9</c:v>
                </c:pt>
                <c:pt idx="12">
                  <c:v>12.6</c:v>
                </c:pt>
                <c:pt idx="13">
                  <c:v>11.9</c:v>
                </c:pt>
                <c:pt idx="14">
                  <c:v>10.9</c:v>
                </c:pt>
                <c:pt idx="15">
                  <c:v>12.1</c:v>
                </c:pt>
                <c:pt idx="16">
                  <c:v>14.3</c:v>
                </c:pt>
                <c:pt idx="17">
                  <c:v>15.5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782056"/>
        <c:axId val="387782448"/>
      </c:lineChart>
      <c:catAx>
        <c:axId val="38778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782448"/>
        <c:crosses val="autoZero"/>
        <c:auto val="1"/>
        <c:lblAlgn val="ctr"/>
        <c:lblOffset val="100"/>
        <c:tickLblSkip val="2"/>
        <c:noMultiLvlLbl val="0"/>
      </c:catAx>
      <c:valAx>
        <c:axId val="38778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782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10642759329"/>
          <c:y val="0.11097578191172319"/>
          <c:w val="0.82624657651489219"/>
          <c:h val="0.54370047369576813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HIV positive</c:v>
                </c:pt>
              </c:strCache>
            </c:strRef>
          </c:tx>
          <c:spPr>
            <a:solidFill>
              <a:srgbClr val="FF0000"/>
            </a:solidFill>
            <a:ln w="19685">
              <a:solidFill>
                <a:schemeClr val="tx1"/>
              </a:solidFill>
              <a:prstDash val="solid"/>
            </a:ln>
          </c:spPr>
          <c:invertIfNegative val="0"/>
          <c:dLbls>
            <c:numFmt formatCode="0" sourceLinked="0"/>
            <c:spPr>
              <a:solidFill>
                <a:srgbClr val="FFBDBD"/>
              </a:solidFill>
              <a:ln w="39369">
                <a:noFill/>
              </a:ln>
            </c:spPr>
            <c:txPr>
              <a:bodyPr/>
              <a:lstStyle/>
              <a:p>
                <a:pPr>
                  <a:defRPr sz="170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Sheet1!$B$2:$P$2</c:f>
              <c:numCache>
                <c:formatCode>General</c:formatCode>
                <c:ptCount val="15"/>
                <c:pt idx="0">
                  <c:v>83</c:v>
                </c:pt>
                <c:pt idx="1">
                  <c:v>55</c:v>
                </c:pt>
                <c:pt idx="2">
                  <c:v>61</c:v>
                </c:pt>
                <c:pt idx="3">
                  <c:v>47</c:v>
                </c:pt>
                <c:pt idx="4">
                  <c:v>52</c:v>
                </c:pt>
                <c:pt idx="5">
                  <c:v>59</c:v>
                </c:pt>
                <c:pt idx="6">
                  <c:v>60</c:v>
                </c:pt>
                <c:pt idx="7">
                  <c:v>58</c:v>
                </c:pt>
                <c:pt idx="8">
                  <c:v>50</c:v>
                </c:pt>
                <c:pt idx="9">
                  <c:v>58</c:v>
                </c:pt>
                <c:pt idx="10">
                  <c:v>60</c:v>
                </c:pt>
                <c:pt idx="11">
                  <c:v>67</c:v>
                </c:pt>
                <c:pt idx="12">
                  <c:v>63</c:v>
                </c:pt>
                <c:pt idx="13">
                  <c:v>64</c:v>
                </c:pt>
                <c:pt idx="14">
                  <c:v>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0657072"/>
        <c:axId val="390655112"/>
      </c:barChart>
      <c:catAx>
        <c:axId val="390657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17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/>
                  <a:t>Year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51564436408764114"/>
              <c:y val="0.82029676569313303"/>
            </c:manualLayout>
          </c:layout>
          <c:overlay val="0"/>
          <c:spPr>
            <a:noFill/>
            <a:ln w="3936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92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86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0655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0655112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217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HIV positive</a:t>
                </a:r>
              </a:p>
            </c:rich>
          </c:tx>
          <c:layout>
            <c:manualLayout>
              <c:xMode val="edge"/>
              <c:yMode val="edge"/>
              <c:x val="2.4508301951386511E-2"/>
              <c:y val="0.30799589045393233"/>
            </c:manualLayout>
          </c:layout>
          <c:overlay val="0"/>
          <c:spPr>
            <a:noFill/>
            <a:ln w="3936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9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0657072"/>
        <c:crosses val="autoZero"/>
        <c:crossBetween val="between"/>
        <c:majorUnit val="20"/>
      </c:valAx>
      <c:spPr>
        <a:noFill/>
        <a:ln w="39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7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4682609118305E-2"/>
          <c:y val="4.6043178185514448E-2"/>
          <c:w val="0.8358741615631381"/>
          <c:h val="0.8980565254250837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 MD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White Non Hispanic</c:v>
                </c:pt>
                <c:pt idx="2">
                  <c:v>Black Non Hispanic</c:v>
                </c:pt>
                <c:pt idx="3">
                  <c:v>Latino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497</c:v>
                </c:pt>
                <c:pt idx="1">
                  <c:v>270</c:v>
                </c:pt>
                <c:pt idx="2">
                  <c:v>119</c:v>
                </c:pt>
                <c:pt idx="3">
                  <c:v>108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STD Clinic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White Non Hispanic</c:v>
                </c:pt>
                <c:pt idx="2">
                  <c:v>Black Non Hispanic</c:v>
                </c:pt>
                <c:pt idx="3">
                  <c:v>Latino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380</c:v>
                </c:pt>
                <c:pt idx="1">
                  <c:v>182</c:v>
                </c:pt>
                <c:pt idx="2">
                  <c:v>132</c:v>
                </c:pt>
                <c:pt idx="3">
                  <c:v>66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Hospital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White Non Hispanic</c:v>
                </c:pt>
                <c:pt idx="2">
                  <c:v>Black Non Hispanic</c:v>
                </c:pt>
                <c:pt idx="3">
                  <c:v>Latino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207</c:v>
                </c:pt>
                <c:pt idx="1">
                  <c:v>96</c:v>
                </c:pt>
                <c:pt idx="2">
                  <c:v>74</c:v>
                </c:pt>
                <c:pt idx="3">
                  <c:v>37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White Non Hispanic</c:v>
                </c:pt>
                <c:pt idx="2">
                  <c:v>Black Non Hispanic</c:v>
                </c:pt>
                <c:pt idx="3">
                  <c:v>Latino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94</c:v>
                </c:pt>
                <c:pt idx="1">
                  <c:v>58</c:v>
                </c:pt>
                <c:pt idx="2">
                  <c:v>24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6260256"/>
        <c:axId val="386260648"/>
      </c:barChart>
      <c:catAx>
        <c:axId val="386260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6260648"/>
        <c:crosses val="autoZero"/>
        <c:auto val="1"/>
        <c:lblAlgn val="ctr"/>
        <c:lblOffset val="100"/>
        <c:noMultiLvlLbl val="0"/>
      </c:catAx>
      <c:valAx>
        <c:axId val="38626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2602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C</a:t>
            </a:r>
            <a:r>
              <a:rPr lang="en-US" dirty="0" smtClean="0"/>
              <a:t>ases Among Men</a:t>
            </a:r>
            <a:endParaRPr lang="en-US" dirty="0"/>
          </a:p>
        </c:rich>
      </c:tx>
      <c:layout>
        <c:manualLayout>
          <c:xMode val="edge"/>
          <c:yMode val="edge"/>
          <c:x val="0.23211569099475282"/>
          <c:y val="2.80603266089448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Primary &amp; Secondary</c:v>
                </c:pt>
              </c:strCache>
            </c:strRef>
          </c:tx>
          <c:spPr>
            <a:solidFill>
              <a:srgbClr val="EE80B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Men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Early Latent</c:v>
                </c:pt>
              </c:strCache>
            </c:strRef>
          </c:tx>
          <c:spPr>
            <a:solidFill>
              <a:srgbClr val="90ABF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Men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1822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Late Latent</c:v>
                </c:pt>
              </c:strCache>
            </c:strRef>
          </c:tx>
          <c:spPr>
            <a:solidFill>
              <a:srgbClr val="B7A9ED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Men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655504"/>
        <c:axId val="390656680"/>
      </c:barChart>
      <c:catAx>
        <c:axId val="390655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0656680"/>
        <c:crosses val="autoZero"/>
        <c:auto val="1"/>
        <c:lblAlgn val="ctr"/>
        <c:lblOffset val="100"/>
        <c:noMultiLvlLbl val="0"/>
      </c:catAx>
      <c:valAx>
        <c:axId val="39065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65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Cases Among Women</a:t>
            </a:r>
            <a:endParaRPr lang="en-US" dirty="0"/>
          </a:p>
        </c:rich>
      </c:tx>
      <c:layout>
        <c:manualLayout>
          <c:xMode val="edge"/>
          <c:yMode val="edge"/>
          <c:x val="0.2021540681950863"/>
          <c:y val="1.683619596536692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Primary &amp; Secondary</c:v>
                </c:pt>
              </c:strCache>
            </c:strRef>
          </c:tx>
          <c:spPr>
            <a:solidFill>
              <a:srgbClr val="EE80BC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N=32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Women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Early Latent</c:v>
                </c:pt>
              </c:strCache>
            </c:strRef>
          </c:tx>
          <c:spPr>
            <a:solidFill>
              <a:srgbClr val="90ABF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Women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Late Latent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7A9ED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Women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516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0656288"/>
        <c:axId val="387780488"/>
      </c:barChart>
      <c:catAx>
        <c:axId val="390656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7780488"/>
        <c:crosses val="autoZero"/>
        <c:auto val="1"/>
        <c:lblAlgn val="ctr"/>
        <c:lblOffset val="100"/>
        <c:noMultiLvlLbl val="0"/>
      </c:catAx>
      <c:valAx>
        <c:axId val="38778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65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0.88313</cdr:x>
      <cdr:y>0.09012</cdr:y>
    </cdr:from>
    <cdr:to>
      <cdr:x>0.98237</cdr:x>
      <cdr:y>0.15823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560109" y="457200"/>
          <a:ext cx="849550" cy="345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/>
            <a:t>NYC</a:t>
          </a:r>
        </a:p>
        <a:p xmlns:a="http://schemas.openxmlformats.org/drawingml/2006/main">
          <a:pPr algn="ctr"/>
          <a:r>
            <a:rPr lang="en-US" sz="1600" dirty="0" smtClean="0"/>
            <a:t>(5527, 2014)</a:t>
          </a:r>
        </a:p>
      </cdr:txBody>
    </cdr:sp>
  </cdr:relSizeAnchor>
  <cdr:relSizeAnchor xmlns:cdr="http://schemas.openxmlformats.org/drawingml/2006/chartDrawing">
    <cdr:from>
      <cdr:x>0.86533</cdr:x>
      <cdr:y>0.58575</cdr:y>
    </cdr:from>
    <cdr:to>
      <cdr:x>0.99616</cdr:x>
      <cdr:y>0.67341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407709" y="2971800"/>
          <a:ext cx="1120000" cy="444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/>
            <a:t>NYS </a:t>
          </a:r>
        </a:p>
        <a:p xmlns:a="http://schemas.openxmlformats.org/drawingml/2006/main">
          <a:pPr algn="ctr"/>
          <a:r>
            <a:rPr lang="en-US" sz="1600" dirty="0" smtClean="0"/>
            <a:t>excluding NYC </a:t>
          </a:r>
        </a:p>
        <a:p xmlns:a="http://schemas.openxmlformats.org/drawingml/2006/main">
          <a:pPr algn="ctr"/>
          <a:r>
            <a:rPr lang="en-US" sz="1600" dirty="0" smtClean="0"/>
            <a:t>(401, 2014)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0.7909</cdr:x>
      <cdr:y>0.03253</cdr:y>
    </cdr:from>
    <cdr:to>
      <cdr:x>0.92616</cdr:x>
      <cdr:y>0.14438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6085" y="155104"/>
          <a:ext cx="1199928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Males</a:t>
          </a:r>
        </a:p>
        <a:p xmlns:a="http://schemas.openxmlformats.org/drawingml/2006/main">
          <a:pPr algn="ctr"/>
          <a:r>
            <a:rPr lang="en-US" sz="1400" dirty="0" smtClean="0"/>
            <a:t>(385 cases, 2014)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0.7909</cdr:x>
      <cdr:y>0.76199</cdr:y>
    </cdr:from>
    <cdr:to>
      <cdr:x>0.93406</cdr:x>
      <cdr:y>0.90412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016085" y="3633715"/>
          <a:ext cx="1269979" cy="67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/>
            <a:t>Females</a:t>
          </a:r>
        </a:p>
        <a:p xmlns:a="http://schemas.openxmlformats.org/drawingml/2006/main">
          <a:pPr algn="ctr"/>
          <a:r>
            <a:rPr lang="en-US" sz="1400" dirty="0" smtClean="0"/>
            <a:t>(16 cases, 2014)</a:t>
          </a:r>
        </a:p>
        <a:p xmlns:a="http://schemas.openxmlformats.org/drawingml/2006/main">
          <a:pPr algn="ctr"/>
          <a:r>
            <a:rPr lang="en-US" sz="1200" dirty="0" smtClean="0"/>
            <a:t> 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0.81667</cdr:x>
      <cdr:y>0.40362</cdr:y>
    </cdr:from>
    <cdr:to>
      <cdr:x>0.94292</cdr:x>
      <cdr:y>0.49688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244685" y="1924754"/>
          <a:ext cx="1120000" cy="444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/>
            <a:t>Total </a:t>
          </a:r>
        </a:p>
        <a:p xmlns:a="http://schemas.openxmlformats.org/drawingml/2006/main">
          <a:pPr algn="ctr"/>
          <a:r>
            <a:rPr lang="en-US" sz="1400" dirty="0" smtClean="0"/>
            <a:t>(401, 2014)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0.80166</cdr:x>
      <cdr:y>0.04506</cdr:y>
    </cdr:from>
    <cdr:to>
      <cdr:x>1</cdr:x>
      <cdr:y>0.20383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62672" y="228600"/>
          <a:ext cx="1697887" cy="805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/>
            <a:t>Males</a:t>
          </a:r>
        </a:p>
        <a:p xmlns:a="http://schemas.openxmlformats.org/drawingml/2006/main">
          <a:pPr algn="ctr"/>
          <a:r>
            <a:rPr lang="en-US" sz="1600" dirty="0" smtClean="0"/>
            <a:t>(4816 cases, 2014)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0.82045</cdr:x>
      <cdr:y>0.781</cdr:y>
    </cdr:from>
    <cdr:to>
      <cdr:x>0.96361</cdr:x>
      <cdr:y>0.91151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023544" y="3962400"/>
          <a:ext cx="1225530" cy="662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/>
            <a:t>Females</a:t>
          </a:r>
        </a:p>
        <a:p xmlns:a="http://schemas.openxmlformats.org/drawingml/2006/main">
          <a:pPr algn="ctr"/>
          <a:r>
            <a:rPr lang="en-US" sz="1600" dirty="0" smtClean="0"/>
            <a:t>(656 cases, 2014)</a:t>
          </a:r>
        </a:p>
      </cdr:txBody>
    </cdr:sp>
  </cdr:relSizeAnchor>
  <cdr:relSizeAnchor xmlns:cdr="http://schemas.openxmlformats.org/drawingml/2006/chartDrawing">
    <cdr:from>
      <cdr:x>0.87423</cdr:x>
      <cdr:y>0.43677</cdr:y>
    </cdr:from>
    <cdr:to>
      <cdr:x>0.97347</cdr:x>
      <cdr:y>0.50488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483909" y="2215937"/>
          <a:ext cx="849550" cy="345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/>
            <a:t>Total</a:t>
          </a:r>
        </a:p>
        <a:p xmlns:a="http://schemas.openxmlformats.org/drawingml/2006/main">
          <a:pPr algn="ctr"/>
          <a:r>
            <a:rPr lang="en-US" sz="1600" dirty="0" smtClean="0"/>
            <a:t>(5527, 2014)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0.84132</cdr:x>
      <cdr:y>0.0064</cdr:y>
    </cdr:from>
    <cdr:to>
      <cdr:x>0.95238</cdr:x>
      <cdr:y>0.11655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6923689" y="26815"/>
          <a:ext cx="91403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 smtClean="0">
              <a:solidFill>
                <a:schemeClr val="tx1">
                  <a:lumMod val="85000"/>
                  <a:lumOff val="15000"/>
                </a:schemeClr>
              </a:solidFill>
            </a:rPr>
            <a:t>Other</a:t>
          </a:r>
          <a:endParaRPr lang="en-US" sz="2400" dirty="0">
            <a:solidFill>
              <a:schemeClr val="tx1">
                <a:lumMod val="85000"/>
                <a:lumOff val="1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0.55428</cdr:x>
      <cdr:y>0.41871</cdr:y>
    </cdr:from>
    <cdr:to>
      <cdr:x>0.63905</cdr:x>
      <cdr:y>0.51418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4561489" y="1754832"/>
          <a:ext cx="69762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chemeClr val="bg1"/>
              </a:solidFill>
            </a:rPr>
            <a:t>37%</a:t>
          </a:r>
          <a:endParaRPr 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0.34132</cdr:x>
      <cdr:y>0.34545</cdr:y>
    </cdr:from>
    <cdr:to>
      <cdr:x>0.42609</cdr:x>
      <cdr:y>0.44092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08889" y="1447800"/>
          <a:ext cx="69762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chemeClr val="bg1"/>
              </a:solidFill>
            </a:rPr>
            <a:t>30</a:t>
          </a:r>
          <a:r>
            <a:rPr lang="en-US" sz="2000" b="1" dirty="0" smtClean="0">
              <a:solidFill>
                <a:schemeClr val="bg1"/>
              </a:solidFill>
            </a:rPr>
            <a:t>%</a:t>
          </a:r>
          <a:endParaRPr lang="en-US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0.75829</cdr:x>
      <cdr:y>0.35102</cdr:y>
    </cdr:from>
    <cdr:to>
      <cdr:x>0.85088</cdr:x>
      <cdr:y>0.44649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6240384" y="1471140"/>
          <a:ext cx="76199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chemeClr val="bg1"/>
              </a:solidFill>
            </a:rPr>
            <a:t>30%</a:t>
          </a:r>
          <a:endParaRPr lang="en-US" sz="2000" b="1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0.03497</cdr:x>
      <cdr:y>0.04384</cdr:y>
    </cdr:from>
    <cdr:to>
      <cdr:x>0.28018</cdr:x>
      <cdr:y>0.24588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411" y="1984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70248" cy="481851"/>
          </a:xfrm>
          <a:prstGeom prst="rect">
            <a:avLst/>
          </a:prstGeom>
        </p:spPr>
        <p:txBody>
          <a:bodyPr vert="horz" lIns="94055" tIns="47027" rIns="94055" bIns="470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2" y="3"/>
            <a:ext cx="3170248" cy="481851"/>
          </a:xfrm>
          <a:prstGeom prst="rect">
            <a:avLst/>
          </a:prstGeom>
        </p:spPr>
        <p:txBody>
          <a:bodyPr vert="horz" lIns="94055" tIns="47027" rIns="94055" bIns="47027" rtlCol="0"/>
          <a:lstStyle>
            <a:lvl1pPr algn="r">
              <a:defRPr sz="1200"/>
            </a:lvl1pPr>
          </a:lstStyle>
          <a:p>
            <a:fld id="{4A9DD503-B950-4046-AEB4-1452A48E916C}" type="datetimeFigureOut">
              <a:rPr lang="en-US" smtClean="0"/>
              <a:t>6/14/2015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1"/>
            <a:ext cx="3170248" cy="481851"/>
          </a:xfrm>
          <a:prstGeom prst="rect">
            <a:avLst/>
          </a:prstGeom>
        </p:spPr>
        <p:txBody>
          <a:bodyPr vert="horz" lIns="94055" tIns="47027" rIns="94055" bIns="470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2" y="9119351"/>
            <a:ext cx="3170248" cy="481851"/>
          </a:xfrm>
          <a:prstGeom prst="rect">
            <a:avLst/>
          </a:prstGeom>
        </p:spPr>
        <p:txBody>
          <a:bodyPr vert="horz" lIns="94055" tIns="47027" rIns="94055" bIns="47027" rtlCol="0" anchor="b"/>
          <a:lstStyle>
            <a:lvl1pPr algn="r">
              <a:defRPr sz="1200"/>
            </a:lvl1pPr>
          </a:lstStyle>
          <a:p>
            <a:fld id="{5CB9E1AB-79BA-4E12-A019-1C50471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95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90" y="0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0571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90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2" tIns="48310" rIns="96622" bIns="483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0B2C3F7-D49B-4A6C-A442-D35C5BF33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72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11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1275" y="736600"/>
            <a:ext cx="4911725" cy="3683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4299" y="4663691"/>
            <a:ext cx="6027437" cy="4418860"/>
          </a:xfrm>
          <a:prstGeom prst="rect">
            <a:avLst/>
          </a:prstGeom>
        </p:spPr>
        <p:txBody>
          <a:bodyPr lIns="98841" tIns="49419" rIns="98841" bIns="4941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75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 to 15-20%</a:t>
            </a:r>
            <a:r>
              <a:rPr lang="en-US" baseline="0" dirty="0" smtClean="0"/>
              <a:t> unknown status</a:t>
            </a:r>
            <a:r>
              <a:rPr lang="en-US" baseline="0" dirty="0" smtClean="0">
                <a:sym typeface="Wingdings" panose="05000000000000000000" pitchFamily="2" charset="2"/>
              </a:rPr>
              <a:t> so % co-infection is likely underestimated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Possible explanations for increased burden of new syphilis infections among HIV+ MSM:</a:t>
            </a:r>
          </a:p>
          <a:p>
            <a:pPr marL="171399" indent="-171399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Increased susceptibility due to HIV? Less of an issue with greater proportion of pts in care and virally suppressed</a:t>
            </a:r>
          </a:p>
          <a:p>
            <a:pPr marL="171399" indent="-171399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Diminishing effect of anxiety of HIV acquisition/transmission on condom use: </a:t>
            </a:r>
            <a:r>
              <a:rPr lang="en-US" baseline="0" dirty="0" err="1" smtClean="0">
                <a:sym typeface="Wingdings" panose="05000000000000000000" pitchFamily="2" charset="2"/>
              </a:rPr>
              <a:t>Serosorting</a:t>
            </a:r>
            <a:r>
              <a:rPr lang="en-US" baseline="0" dirty="0" smtClean="0">
                <a:sym typeface="Wingdings" panose="05000000000000000000" pitchFamily="2" charset="2"/>
              </a:rPr>
              <a:t> by HIV+ men; Undetectable VLs, ?</a:t>
            </a:r>
            <a:r>
              <a:rPr lang="en-US" baseline="0" dirty="0" err="1" smtClean="0">
                <a:sym typeface="Wingdings" panose="05000000000000000000" pitchFamily="2" charset="2"/>
              </a:rPr>
              <a:t>PreP</a:t>
            </a:r>
            <a:r>
              <a:rPr lang="en-US" baseline="0" dirty="0" smtClean="0">
                <a:sym typeface="Wingdings" panose="05000000000000000000" pitchFamily="2" charset="2"/>
              </a:rPr>
              <a:t> (though not evident in </a:t>
            </a:r>
            <a:r>
              <a:rPr lang="en-US" baseline="0" dirty="0" err="1" smtClean="0">
                <a:sym typeface="Wingdings" panose="05000000000000000000" pitchFamily="2" charset="2"/>
              </a:rPr>
              <a:t>PreP</a:t>
            </a:r>
            <a:r>
              <a:rPr lang="en-US" baseline="0" dirty="0" smtClean="0">
                <a:sym typeface="Wingdings" panose="05000000000000000000" pitchFamily="2" charset="2"/>
              </a:rPr>
              <a:t> studies)</a:t>
            </a:r>
          </a:p>
          <a:p>
            <a:pPr marL="171399" indent="-171399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Generational issues: generational absence of AIDS images among younger gens; condom/prevention fatigue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47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363" y="4560362"/>
            <a:ext cx="5852160" cy="4320955"/>
          </a:xfrm>
          <a:prstGeom prst="rect">
            <a:avLst/>
          </a:prstGeom>
        </p:spPr>
        <p:txBody>
          <a:bodyPr lIns="96378" tIns="48189" rIns="96378" bIns="4818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16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D6BDA-4818-42D9-BA72-650BC60BB548}" type="slidenum">
              <a:rPr lang="en-US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Incubation</a:t>
            </a:r>
            <a:r>
              <a:rPr lang="en-US" u="sng" baseline="0" dirty="0" smtClean="0"/>
              <a:t> Periods</a:t>
            </a:r>
            <a:r>
              <a:rPr lang="en-US" u="none" baseline="0" dirty="0" smtClean="0"/>
              <a:t>: Primary 2-6 weeks (9-90 days); Secondary 4-10 weeks (</a:t>
            </a:r>
            <a:endParaRPr lang="en-US" u="non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82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D441D-217E-4A9C-AC73-7906C58F41F3}" type="slidenum">
              <a:rPr lang="en-US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</p:spPr>
        <p:txBody>
          <a:bodyPr/>
          <a:lstStyle/>
          <a:p>
            <a:r>
              <a:rPr lang="en-US" u="sng" dirty="0" smtClean="0"/>
              <a:t>Recurrent secondary symptoms</a:t>
            </a:r>
            <a:r>
              <a:rPr lang="en-US" u="sng" baseline="0" dirty="0" smtClean="0"/>
              <a:t> up to 5 </a:t>
            </a:r>
            <a:r>
              <a:rPr lang="en-US" u="sng" baseline="0" dirty="0" err="1" smtClean="0"/>
              <a:t>yrs</a:t>
            </a:r>
            <a:r>
              <a:rPr lang="en-US" u="sng" baseline="0" dirty="0" smtClean="0"/>
              <a:t> post-infection (but mostly within 12 mo).</a:t>
            </a:r>
          </a:p>
          <a:p>
            <a:pPr marL="171399" indent="-171399">
              <a:buFontTx/>
              <a:buChar char="-"/>
            </a:pPr>
            <a:r>
              <a:rPr lang="en-US" baseline="0" dirty="0" smtClean="0"/>
              <a:t>Per CDC Guidelines (2015): “</a:t>
            </a:r>
            <a:r>
              <a:rPr lang="en-US" dirty="0"/>
              <a:t>Sexual transmission of </a:t>
            </a:r>
            <a:r>
              <a:rPr lang="en-US" i="1" dirty="0"/>
              <a:t>T. pallidum </a:t>
            </a:r>
            <a:r>
              <a:rPr lang="en-US" dirty="0"/>
              <a:t>is thought to occur only when </a:t>
            </a:r>
            <a:r>
              <a:rPr lang="en-US" dirty="0" err="1"/>
              <a:t>mucocutaneous</a:t>
            </a:r>
            <a:r>
              <a:rPr lang="en-US" dirty="0"/>
              <a:t> syphilitic lesions are present. Such manifestations are uncommon after the first year of infection.”</a:t>
            </a:r>
          </a:p>
          <a:p>
            <a:pPr marL="171399" indent="-171399">
              <a:buFontTx/>
              <a:buChar char="-"/>
            </a:pPr>
            <a:r>
              <a:rPr lang="en-US" dirty="0"/>
              <a:t>Per BASHH (2008): Definition of Early Latent (</a:t>
            </a:r>
            <a:r>
              <a:rPr lang="en-US" dirty="0" err="1"/>
              <a:t>ie</a:t>
            </a:r>
            <a:r>
              <a:rPr lang="en-US" dirty="0"/>
              <a:t>. Infectiousness) = Infected within preceding 2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u="sng" dirty="0"/>
              <a:t>Vertical transmission</a:t>
            </a:r>
            <a:r>
              <a:rPr lang="en-US" dirty="0"/>
              <a:t>: “Although vertical transmission may occur at any time within 10 years of initial infection, this becomes unusual more than two years after the onset of early syphilis”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57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D368C5-E09A-47DC-9E4A-7E4D012EF5D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US </a:t>
            </a:r>
            <a:r>
              <a:rPr lang="en-US" baseline="0" dirty="0" err="1" smtClean="0"/>
              <a:t>Chancroid</a:t>
            </a:r>
            <a:r>
              <a:rPr lang="en-US" baseline="0" dirty="0" smtClean="0"/>
              <a:t> Cases: 2009 (28); 2010 (24); 2011 (8); 2012 (15); 2013 (10)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707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 both</a:t>
            </a:r>
            <a:r>
              <a:rPr lang="en-US" baseline="0" dirty="0" smtClean="0"/>
              <a:t> Non-</a:t>
            </a:r>
            <a:r>
              <a:rPr lang="en-US" baseline="0" dirty="0" err="1" smtClean="0"/>
              <a:t>Trep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Trep</a:t>
            </a:r>
            <a:r>
              <a:rPr lang="en-US" baseline="0" dirty="0" smtClean="0"/>
              <a:t>-specific tests have a fairly high sensitivity, their one area of weakness if detecting early primary infections.</a:t>
            </a:r>
          </a:p>
          <a:p>
            <a:r>
              <a:rPr lang="en-US" dirty="0" smtClean="0"/>
              <a:t>Therefore must</a:t>
            </a:r>
            <a:r>
              <a:rPr lang="en-US" baseline="0" dirty="0" smtClean="0"/>
              <a:t> rely upon: 1. Index of suspicion and presumptive Rx; 2. Lesion based testing; or 3. repeat testing in 2 weeks to identify </a:t>
            </a:r>
            <a:r>
              <a:rPr lang="en-US" baseline="0" dirty="0" err="1" smtClean="0"/>
              <a:t>seroconversion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12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13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81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93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52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BFP</a:t>
            </a:r>
            <a:r>
              <a:rPr lang="en-US" baseline="0" dirty="0" smtClean="0"/>
              <a:t> in </a:t>
            </a:r>
            <a:r>
              <a:rPr lang="en-US" sz="1200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eneral pop:</a:t>
            </a:r>
            <a:r>
              <a:rPr lang="en-US" sz="1200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0.3 - 1%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87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seroreversal</a:t>
            </a:r>
            <a:r>
              <a:rPr lang="en-US" sz="1200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RPR-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where RPR lost its reactivity due to low disease activity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51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40CBC-C54F-4345-A8B7-2B2E12E252B4}" type="slidenum">
              <a:rPr lang="en-US" smtClean="0">
                <a:solidFill>
                  <a:srgbClr val="FFFFFF"/>
                </a:solidFill>
                <a:latin typeface="Arial" pitchFamily="34" charset="0"/>
              </a:rPr>
              <a:pPr/>
              <a:t>23</a:t>
            </a:fld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04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4652C-2B11-4B0D-A884-47962420A5C5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9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BFP reactions with RPR tend to</a:t>
            </a:r>
            <a:r>
              <a:rPr lang="en-US" baseline="0" dirty="0" smtClean="0"/>
              <a:t> be “low” titer, therefore the higher the titer (e.g. 1:16, 1:32) the more important it is to r/o false negative </a:t>
            </a:r>
            <a:r>
              <a:rPr lang="en-US" baseline="0" dirty="0" err="1" smtClean="0"/>
              <a:t>Treponemal</a:t>
            </a:r>
            <a:r>
              <a:rPr lang="en-US" baseline="0" dirty="0" smtClean="0"/>
              <a:t> test (repeat testing, use of alternate </a:t>
            </a:r>
            <a:r>
              <a:rPr lang="en-US" baseline="0" dirty="0" err="1" smtClean="0"/>
              <a:t>trep</a:t>
            </a:r>
            <a:r>
              <a:rPr lang="en-US" baseline="0" dirty="0" smtClean="0"/>
              <a:t>-specific test).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7622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40CBC-C54F-4345-A8B7-2B2E12E252B4}" type="slidenum">
              <a:rPr lang="en-US" smtClean="0">
                <a:solidFill>
                  <a:srgbClr val="FFFFFF"/>
                </a:solidFill>
                <a:latin typeface="Arial" pitchFamily="34" charset="0"/>
              </a:rPr>
              <a:pPr/>
              <a:t>25</a:t>
            </a:fld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50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EIA-</a:t>
            </a:r>
            <a:r>
              <a:rPr lang="en-US" baseline="0" dirty="0" smtClean="0"/>
              <a:t> high specificity</a:t>
            </a:r>
          </a:p>
          <a:p>
            <a:r>
              <a:rPr lang="en-US" baseline="0" dirty="0" smtClean="0"/>
              <a:t>PPV depends on population prevalence: Low prevalence pop. 40% EIA-</a:t>
            </a:r>
            <a:r>
              <a:rPr lang="en-US" baseline="0" dirty="0" err="1" smtClean="0"/>
              <a:t>pos</a:t>
            </a:r>
            <a:r>
              <a:rPr lang="en-US" baseline="0" dirty="0" smtClean="0"/>
              <a:t>/RPR-</a:t>
            </a:r>
            <a:r>
              <a:rPr lang="en-US" baseline="0" dirty="0" err="1" smtClean="0"/>
              <a:t>neg</a:t>
            </a:r>
            <a:r>
              <a:rPr lang="en-US" baseline="0" dirty="0" smtClean="0"/>
              <a:t> are </a:t>
            </a:r>
            <a:r>
              <a:rPr lang="en-US" baseline="0" dirty="0" err="1" smtClean="0"/>
              <a:t>False+s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581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42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68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205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943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Syphilis</a:t>
            </a:r>
            <a:r>
              <a:rPr lang="en-US" baseline="0" dirty="0" smtClean="0"/>
              <a:t>, at diagnosis, is largely an asymptomatic infection, underscoring the importance of routine screening among at risk patient populations, routine prenatal screening, and timely evaluation and screening of exposed partners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NYS: similar proportions though among males 37% cases are P&amp;S (vs. ~25% in NYC)</a:t>
            </a:r>
            <a:r>
              <a:rPr lang="en-US" baseline="0" dirty="0" smtClean="0">
                <a:sym typeface="Wingdings" panose="05000000000000000000" pitchFamily="2" charset="2"/>
              </a:rPr>
              <a:t> ? Need for greater use of </a:t>
            </a:r>
            <a:r>
              <a:rPr lang="en-US" baseline="0" dirty="0" err="1" smtClean="0">
                <a:sym typeface="Wingdings" panose="05000000000000000000" pitchFamily="2" charset="2"/>
              </a:rPr>
              <a:t>ASx</a:t>
            </a:r>
            <a:r>
              <a:rPr lang="en-US" baseline="0" dirty="0" smtClean="0">
                <a:sym typeface="Wingdings" panose="05000000000000000000" pitchFamily="2" charset="2"/>
              </a:rPr>
              <a:t> screening outside of NYC (?issue of patients not recognized as MSM and therefore missed opportunities for screening)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940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153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HSV</a:t>
            </a:r>
          </a:p>
          <a:p>
            <a:r>
              <a:rPr lang="en-US" dirty="0" smtClean="0"/>
              <a:t>Also </a:t>
            </a:r>
            <a:r>
              <a:rPr lang="en-US" dirty="0" err="1" smtClean="0"/>
              <a:t>Hep</a:t>
            </a:r>
            <a:r>
              <a:rPr lang="en-US" dirty="0" smtClean="0"/>
              <a:t> B screening in MSM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911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BB105-6D41-4419-BB98-651410609D17}" type="slidenum">
              <a:rPr lang="en-US" smtClean="0">
                <a:solidFill>
                  <a:srgbClr val="FFFFFF"/>
                </a:solidFill>
              </a:rPr>
              <a:pPr/>
              <a:t>34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0437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Bicillin</a:t>
            </a:r>
            <a:r>
              <a:rPr lang="en-US" baseline="0" dirty="0" smtClean="0"/>
              <a:t> CR: </a:t>
            </a:r>
            <a:r>
              <a:rPr lang="en-US" baseline="0" dirty="0" err="1" smtClean="0"/>
              <a:t>Benzathine</a:t>
            </a:r>
            <a:r>
              <a:rPr lang="en-US" baseline="0" dirty="0" smtClean="0"/>
              <a:t> + Procaine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08361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976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555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943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1E4D0-4FE7-45E0-9536-9E1FB3B4D301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39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3263"/>
            <a:ext cx="4687887" cy="3516312"/>
          </a:xfrm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1983 Br J </a:t>
            </a:r>
            <a:r>
              <a:rPr lang="en-US" dirty="0" err="1"/>
              <a:t>Vener</a:t>
            </a:r>
            <a:r>
              <a:rPr lang="en-US" dirty="0"/>
              <a:t> Dis</a:t>
            </a:r>
            <a:r>
              <a:rPr lang="en-US" dirty="0">
                <a:latin typeface="Arial" pitchFamily="34" charset="0"/>
              </a:rPr>
              <a:t> article on infectiousness: </a:t>
            </a:r>
            <a:r>
              <a:rPr lang="en-US" dirty="0"/>
              <a:t>Of contactable sexual partners of patients with early syphilis, 46–60% also have the infection.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5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949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2AE8A-D352-475C-BED1-828B2DEAD4BA}" type="slidenum">
              <a:rPr lang="en-US">
                <a:solidFill>
                  <a:prstClr val="white"/>
                </a:solidFill>
              </a:rPr>
              <a:pPr/>
              <a:t>40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9613"/>
            <a:ext cx="4670425" cy="3503612"/>
          </a:xfrm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633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948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406A68-A674-4024-9FAF-5EAD2CBC8E51}" type="slidenum">
              <a:rPr lang="en-US" smtClean="0">
                <a:solidFill>
                  <a:srgbClr val="FFFFFF"/>
                </a:solidFill>
              </a:rPr>
              <a:pPr/>
              <a:t>42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Clinical trial data: &gt;15-27% of patients w/ treated early syphilis will not achieve the two dilution decline at 1 year.</a:t>
            </a:r>
            <a:r>
              <a:rPr lang="en-US" baseline="0" dirty="0" smtClean="0"/>
              <a:t> </a:t>
            </a:r>
            <a:r>
              <a:rPr lang="en-US" dirty="0" err="1" smtClean="0"/>
              <a:t>Pts</a:t>
            </a:r>
            <a:r>
              <a:rPr lang="en-US" baseline="0" dirty="0" smtClean="0"/>
              <a:t> s</a:t>
            </a:r>
            <a:r>
              <a:rPr lang="en-US" dirty="0" smtClean="0"/>
              <a:t>hould be reevaluated for HIV infection. Optimal management unclear.</a:t>
            </a:r>
          </a:p>
          <a:p>
            <a:r>
              <a:rPr lang="en-US" dirty="0" smtClean="0"/>
              <a:t>HIV+: Conflicting data re: delayed</a:t>
            </a:r>
            <a:r>
              <a:rPr lang="en-US" baseline="0" dirty="0" smtClean="0"/>
              <a:t> serologic response to Rx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05021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F5ECC-A003-470F-A9A4-6CC84A9E4B7D}" type="slidenum">
              <a:rPr lang="en-US" smtClean="0">
                <a:solidFill>
                  <a:srgbClr val="FFFFFF"/>
                </a:solidFill>
              </a:rPr>
              <a:pPr/>
              <a:t>43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17916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1BFA9-62FA-4532-BE41-B55ED1F680DB}" type="slidenum">
              <a:rPr lang="en-US" smtClean="0">
                <a:solidFill>
                  <a:srgbClr val="FFFFFF"/>
                </a:solidFill>
              </a:rPr>
              <a:pPr/>
              <a:t>44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64803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323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277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913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201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41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1960, 7-10 year cycle</a:t>
            </a:r>
          </a:p>
          <a:p>
            <a:r>
              <a:rPr lang="en-US" dirty="0" smtClean="0"/>
              <a:t>1998- NYC (and</a:t>
            </a:r>
            <a:r>
              <a:rPr lang="en-US" baseline="0" dirty="0" smtClean="0"/>
              <a:t> the country) on the verge of syphilis elimination</a:t>
            </a:r>
            <a:endParaRPr lang="en-US" dirty="0" smtClean="0"/>
          </a:p>
          <a:p>
            <a:r>
              <a:rPr lang="en-US" dirty="0" smtClean="0"/>
              <a:t>Blow up last 15 years on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74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2C3F7-D49B-4A6C-A442-D35C5BF33D72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6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5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70344" indent="-296286" defTabSz="9645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85143" indent="-237029" defTabSz="9645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59200" indent="-237029" defTabSz="9645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33258" indent="-237029" defTabSz="9645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07315" indent="-237029" defTabSz="96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81371" indent="-237029" defTabSz="96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55429" indent="-237029" defTabSz="96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29486" indent="-237029" defTabSz="96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ABD599C-5071-4B5B-AB98-5D9C8CEA3653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As we can see in this slide, the recent increase in case rate has been driven by increases among males.  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Males make up 96% of P&amp;S syphilis cases in NYC. The female case rate has remained steady over the past several years, at 0.5 cases per 100,000 females.  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Interview</a:t>
            </a:r>
            <a:r>
              <a:rPr lang="en-US" baseline="0" dirty="0" smtClean="0">
                <a:latin typeface="Arial" pitchFamily="34" charset="0"/>
              </a:rPr>
              <a:t> data- majority of cases in MSM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70-75% of interviewed P&amp;S report being MSM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4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1275" y="736600"/>
            <a:ext cx="4911725" cy="3683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3432" y="4725271"/>
            <a:ext cx="6027437" cy="3866130"/>
          </a:xfrm>
          <a:prstGeom prst="rect">
            <a:avLst/>
          </a:prstGeom>
        </p:spPr>
        <p:txBody>
          <a:bodyPr lIns="99120" tIns="49561" rIns="99120" bIns="495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3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5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70344" indent="-296286" defTabSz="9645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85143" indent="-237029" defTabSz="9645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59200" indent="-237029" defTabSz="9645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33258" indent="-237029" defTabSz="96457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07315" indent="-237029" defTabSz="96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81371" indent="-237029" defTabSz="96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55429" indent="-237029" defTabSz="96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29486" indent="-237029" defTabSz="96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ABD599C-5071-4B5B-AB98-5D9C8CEA3653}" type="slidenum">
              <a:rPr 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As we can see in this slide, the recent increase in case rate has been driven by increases among males.  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Males make up 96% of P&amp;S syphilis cases in NYC. The female case rate has remained steady over the past several years, at 0.5 cases per 100,000 females.  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Interview</a:t>
            </a:r>
            <a:r>
              <a:rPr lang="en-US" baseline="0" dirty="0" smtClean="0">
                <a:latin typeface="Arial" pitchFamily="34" charset="0"/>
              </a:rPr>
              <a:t> data- majority of cases in MSM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70-75% of interviewed P&amp;S report being MSM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1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1275" y="736600"/>
            <a:ext cx="4911725" cy="3683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4300" y="4663692"/>
            <a:ext cx="6027437" cy="4418860"/>
          </a:xfrm>
          <a:prstGeom prst="rect">
            <a:avLst/>
          </a:prstGeom>
        </p:spPr>
        <p:txBody>
          <a:bodyPr lIns="98833" tIns="49417" rIns="98833" bIns="49417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C4EE8-1DDD-4B8E-A6E0-677332529B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5508F-E3BB-48AB-AF35-12A1504BB9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5232F-5C87-4FD8-8CE5-DD9DCB45B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E0E58-8167-4772-B9A1-F781AE29E6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1E9E5-C318-4008-A443-16EA03192C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1ED1D-E85E-4D90-A3B3-E65E785B46B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8A61B-419A-4070-BA5E-FFA0BDEA5D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998B7-BB70-4DAC-9968-DCEB797304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59EC7-5FE6-41A0-BFA4-932D33D98A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8A856-14AE-4E17-9C11-75495FCDD9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CEA3D-87F7-467E-B6D7-43C7DE08593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45FE1EC-0711-44F3-95D3-C78230283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EC330-C846-4E0D-BBD2-30D3C4EAF2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5DD19-5AAE-413E-AA65-F645398ACE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5C8F8-A059-40F5-91AD-B5F6CA01F7E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3C21B-67E4-4B72-AA20-EC223F86CD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CA15D-0456-4189-BDEB-0AF44D80FC3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0E754-463F-47ED-8834-C4379B86B1F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FE837-F0B8-4A5D-AD1E-3F02B11FC14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01D8E-23E8-4644-88C0-6EFE3267386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023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95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1EE6920-27D4-4BCE-8EE8-BDB7E28FC9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3667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97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661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241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6420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1170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9174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203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246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5839F42-6E6C-4566-9EC4-80D70A90E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13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A8BAC6B-1D86-4B7B-97CD-6149998AD2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708B4C1-041A-43C6-A804-796662ECA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894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090EA79-691C-4F28-ACF9-11650257F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34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5FF07C5-326F-48F2-87BC-9FA1B0892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627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48ADB3E-C71E-4383-A65A-B657CFF03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8829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5D0F5D5-C0D8-420E-9AC5-B864C8175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54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F334187-6C14-4841-A703-C018D41F7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593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284722E-FAAF-4CC7-B26E-C3AFA1137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1364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677F685-8605-448E-96FD-269ABAF3D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234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FD5142-EFA0-4597-9220-5C18056A8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7448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C9288CD-77EF-4F2D-83D0-9C240607F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52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8EB7710-40B8-4FA3-82D1-5B1666038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6F0B2-5386-4AD7-B6EA-73A7A1C63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05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49A17-391E-4637-B681-63326C65C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0074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69EFA-8AA4-446E-8509-F112D56ED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421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4AD7-2B6D-4654-8D62-FE0B5A98D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884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4FC4C-C04D-4D36-8321-716562D5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0938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39169-59F7-47B7-B051-29602B43B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440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34A6C-7CF9-489B-AC32-3395F3A7C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535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3462F-4257-43C1-A136-7FDA0A7FF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04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58A14-12F8-48FE-BB43-1C3C05BC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5148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56990-2B99-45EC-8417-C48D50228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45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92CE82F-3DD9-4DA7-809F-A89134BD42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D6CE-0EA6-4E70-B9F5-3FCC0343E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009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95693" y="0"/>
            <a:ext cx="9260953" cy="6860798"/>
            <a:chOff x="-1588" y="0"/>
            <a:chExt cx="9145588" cy="6860798"/>
          </a:xfrm>
        </p:grpSpPr>
        <p:sp>
          <p:nvSpPr>
            <p:cNvPr id="9" name="Rectangle 8"/>
            <p:cNvSpPr/>
            <p:nvPr userDrawn="1"/>
          </p:nvSpPr>
          <p:spPr>
            <a:xfrm>
              <a:off x="92913" y="0"/>
              <a:ext cx="9025919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2247299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76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6287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539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9590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7764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184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758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84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EE236DD-9D8E-4A3E-B1DF-819C59AAE6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3977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778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9721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552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0666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28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3128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7052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95693" y="0"/>
            <a:ext cx="9260953" cy="6860798"/>
            <a:chOff x="-1588" y="0"/>
            <a:chExt cx="9145588" cy="6860798"/>
          </a:xfrm>
        </p:grpSpPr>
        <p:sp>
          <p:nvSpPr>
            <p:cNvPr id="9" name="Rectangle 8"/>
            <p:cNvSpPr/>
            <p:nvPr userDrawn="1"/>
          </p:nvSpPr>
          <p:spPr>
            <a:xfrm>
              <a:off x="92913" y="0"/>
              <a:ext cx="9025919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5899746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56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DB50ABD-9EC3-49D7-95ED-EAC02101A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571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5935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1296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021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7261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0678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3070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2207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354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41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73D3982-D57F-4D6A-9446-299DE3E40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7266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7355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6019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6043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B7D2-0028-4A13-A161-EA5F0AC3D885}" type="datetimeFigureOut">
              <a:rPr lang="en-US" smtClean="0">
                <a:solidFill>
                  <a:srgbClr val="B31166"/>
                </a:solidFill>
              </a:rPr>
              <a:pPr/>
              <a:t>6/14/2015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3B96E24-BF59-4957-96C8-B1B1C30786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0292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6"/>
            <a:ext cx="7772400" cy="14689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3073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868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6"/>
            <a:ext cx="77724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5073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9434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4584"/>
            <a:ext cx="4040188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5"/>
            <a:ext cx="4041775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5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625A3-F29E-468A-A291-D43842836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03E7330-22E3-47EE-A0FB-2EB9D4033A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0755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6017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3"/>
            <a:ext cx="3008313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036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5064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2003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7536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2062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686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9412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7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4CA4D5-0540-40B7-B853-AFA8E6E97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3002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8258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7328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3381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0966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6274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26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9C951-ADBB-4EEC-8E10-22A623700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E9FD165-F7C4-4BCA-B15A-CC10B76EF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6E73CFF-D318-4420-BF60-CE7D3C0537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37BB265-448E-44FF-842F-52FE349430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9693AB2-2FC6-4BB8-8A27-D4716CACE4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86C4C20-CD22-4788-A1D2-7D9ACD0214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1E64BF0-2C8D-466D-A36E-EA83503119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A38940-DD2E-4B3E-9F69-2240CD43EF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DBCD4-9347-46AA-8CA6-EB75C0682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9A22ACD-BDDF-433A-A566-B536AA317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A74061B-4AEE-4375-9F57-673308BE4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629F0ED-3DEB-4F79-8BFE-2E970021B2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0F1BE1C-DD0E-4CB4-99A2-0260BBABCF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6A5D9-1850-4A9D-9F37-C210E28A8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89970-884C-4522-9161-10A8CAB914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559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A665B-7932-4D38-86E2-5F5E834975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279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5823D-6045-4A59-BF4B-7A9B03C42E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51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228F5-60C3-4A97-B191-8EFC10D7A94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3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5778B-4FEB-4117-9F4C-49822049E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5B9D0-2E98-4EBD-9379-373E28BDED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062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562BC-4945-4AA0-BC5F-02E4A25BFC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3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57384-5315-4D42-8A09-93121AEE48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624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403BE-497A-4B12-A997-35DA5EEBB6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195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437E-722C-4554-AD6D-25720B6C20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71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94FCA-8EC3-47E8-A072-0193CC9A06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765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2AADD-4568-4893-B86D-ADBDDC8EF0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192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1758-E420-41BC-9E0F-7856C0D33F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755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496F4-BB61-4307-81FF-483E6F9265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205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71904-0941-40AF-9CB4-40A13960D9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390B5-75F5-4FF5-8B5E-09FB6D8EB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20E6-DA4B-4EE8-8FCC-F48B759416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787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12BE-855B-4328-9A41-A136B623C4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A8E-F813-486C-AC69-EE6A03772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7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12BE-855B-4328-9A41-A136B623C4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A8E-F813-486C-AC69-EE6A03772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54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12BE-855B-4328-9A41-A136B623C4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A8E-F813-486C-AC69-EE6A03772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17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12BE-855B-4328-9A41-A136B623C4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A8E-F813-486C-AC69-EE6A03772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71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12BE-855B-4328-9A41-A136B623C4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A8E-F813-486C-AC69-EE6A03772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377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12BE-855B-4328-9A41-A136B623C4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A8E-F813-486C-AC69-EE6A03772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813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12BE-855B-4328-9A41-A136B623C4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A8E-F813-486C-AC69-EE6A03772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634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12BE-855B-4328-9A41-A136B623C4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A8E-F813-486C-AC69-EE6A03772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646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12BE-855B-4328-9A41-A136B623C4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A8E-F813-486C-AC69-EE6A03772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5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01112-42A7-4BED-8BF1-88C9ECB269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12BE-855B-4328-9A41-A136B623C4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A8E-F813-486C-AC69-EE6A03772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770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12BE-855B-4328-9A41-A136B623C4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5A8E-F813-486C-AC69-EE6A037720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005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8222-934D-4496-962D-D4315041DB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311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B55E3-069C-4AD7-986A-0A76D56C20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5AB34-A596-482D-9385-836407AD076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F11E0-F9F6-4FFE-AB5F-64181ECFBC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CF64D-E484-4D83-825D-E77ACED17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F2337-0BB2-4C4B-9EC4-11FE2DCFDD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48F6D-DD68-4235-9C2B-D9A21AEE11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5232F-5C87-4FD8-8CE5-DD9DCB45B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2BFE-31C0-48EC-BE2B-D2A619E47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E0E58-8167-4772-B9A1-F781AE29E6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1E9E5-C318-4008-A443-16EA03192C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1ED1D-E85E-4D90-A3B3-E65E785B46B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8A61B-419A-4070-BA5E-FFA0BDEA5D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B55E3-069C-4AD7-986A-0A76D56C20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5AB34-A596-482D-9385-836407AD076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F11E0-F9F6-4FFE-AB5F-64181ECFBC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CF64D-E484-4D83-825D-E77ACED17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F2337-0BB2-4C4B-9EC4-11FE2DCFDD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48F6D-DD68-4235-9C2B-D9A21AEE11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8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4F842DB-B8B8-4464-97D0-F05140C24B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7" r:id="rId1"/>
    <p:sldLayoutId id="2147483976" r:id="rId2"/>
    <p:sldLayoutId id="2147483975" r:id="rId3"/>
    <p:sldLayoutId id="2147483974" r:id="rId4"/>
    <p:sldLayoutId id="2147483973" r:id="rId5"/>
    <p:sldLayoutId id="2147483972" r:id="rId6"/>
    <p:sldLayoutId id="2147483971" r:id="rId7"/>
    <p:sldLayoutId id="2147483970" r:id="rId8"/>
    <p:sldLayoutId id="2147483969" r:id="rId9"/>
    <p:sldLayoutId id="2147483968" r:id="rId10"/>
    <p:sldLayoutId id="21474839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  <p:sldLayoutId id="214748435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6CBD3576-32FC-47D3-9214-832E7CB441EE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026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0D8ACA8-768F-4AE2-B0CC-187050472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6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AF20A2E-824B-43C4-A7A3-2B3159F0E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233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B3B7D2-0028-4A13-A161-EA5F0AC3D885}" type="datetimeFigureOut">
              <a:rPr lang="en-US" smtClean="0">
                <a:solidFill>
                  <a:srgbClr val="B31166"/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6/14/2015</a:t>
            </a:fld>
            <a:endParaRPr lang="en-US">
              <a:solidFill>
                <a:srgbClr val="B31166"/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B31166"/>
              </a:solidFill>
              <a:latin typeface="Century Gothic" panose="020B050202020202020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B96E24-BF59-4957-96C8-B1B1C30786BC}" type="slidenum">
              <a:rPr lang="en-US" smtClean="0">
                <a:solidFill>
                  <a:prstClr val="white"/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7020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  <p:sldLayoutId id="2147484596" r:id="rId12"/>
    <p:sldLayoutId id="2147484597" r:id="rId13"/>
    <p:sldLayoutId id="2147484598" r:id="rId14"/>
    <p:sldLayoutId id="2147484599" r:id="rId15"/>
    <p:sldLayoutId id="2147484600" r:id="rId16"/>
    <p:sldLayoutId id="21474846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B3B7D2-0028-4A13-A161-EA5F0AC3D885}" type="datetimeFigureOut">
              <a:rPr lang="en-US" smtClean="0">
                <a:solidFill>
                  <a:srgbClr val="B31166"/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6/14/2015</a:t>
            </a:fld>
            <a:endParaRPr lang="en-US">
              <a:solidFill>
                <a:srgbClr val="B31166"/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B31166"/>
              </a:solidFill>
              <a:latin typeface="Century Gothic" panose="020B050202020202020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B96E24-BF59-4957-96C8-B1B1C30786BC}" type="slidenum">
              <a:rPr lang="en-US" smtClean="0">
                <a:solidFill>
                  <a:prstClr val="white"/>
                </a:solidFill>
                <a:latin typeface="Century Gothic" panose="020B0502020202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3782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  <p:sldLayoutId id="2147484654" r:id="rId8"/>
    <p:sldLayoutId id="2147484655" r:id="rId9"/>
    <p:sldLayoutId id="2147484656" r:id="rId10"/>
    <p:sldLayoutId id="2147484657" r:id="rId11"/>
    <p:sldLayoutId id="2147484658" r:id="rId12"/>
    <p:sldLayoutId id="2147484659" r:id="rId13"/>
    <p:sldLayoutId id="2147484660" r:id="rId14"/>
    <p:sldLayoutId id="2147484661" r:id="rId15"/>
    <p:sldLayoutId id="2147484662" r:id="rId16"/>
    <p:sldLayoutId id="21474846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YSOOH_DOH_rgb.jpg"/>
          <p:cNvPicPr>
            <a:picLocks noChangeAspect="1"/>
          </p:cNvPicPr>
          <p:nvPr userDrawn="1"/>
        </p:nvPicPr>
        <p:blipFill>
          <a:blip r:embed="rId1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90" y="6016039"/>
            <a:ext cx="1666409" cy="4995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3128"/>
            <a:ext cx="9144000" cy="399473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05800" y="117474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F52EC2-2C0B-4C03-9888-0B25156ED88D}" type="slidenum">
              <a:rPr lang="en-US" sz="16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25400"/>
            <a:ext cx="9144000" cy="108525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2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7" r:id="rId3"/>
    <p:sldLayoutId id="2147484668" r:id="rId4"/>
    <p:sldLayoutId id="2147484669" r:id="rId5"/>
    <p:sldLayoutId id="2147484670" r:id="rId6"/>
    <p:sldLayoutId id="2147484671" r:id="rId7"/>
    <p:sldLayoutId id="2147484672" r:id="rId8"/>
    <p:sldLayoutId id="2147484673" r:id="rId9"/>
    <p:sldLayoutId id="2147484674" r:id="rId10"/>
    <p:sldLayoutId id="214748467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YSOOH_DOH_rgb.jpg"/>
          <p:cNvPicPr>
            <a:picLocks noChangeAspect="1"/>
          </p:cNvPicPr>
          <p:nvPr userDrawn="1"/>
        </p:nvPicPr>
        <p:blipFill>
          <a:blip r:embed="rId1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90" y="6016038"/>
            <a:ext cx="1666409" cy="4995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ED0365-0D65-4032-85A6-BECCAB4E9A6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754AA7-8025-408E-B296-E2B43FE086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3126"/>
            <a:ext cx="9144000" cy="399473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05800" y="117474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F52EC2-2C0B-4C03-9888-0B25156ED88D}" type="slidenum">
              <a:rPr lang="en-US" sz="12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25400"/>
            <a:ext cx="9144000" cy="108525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705" r:id="rId3"/>
    <p:sldLayoutId id="2147484706" r:id="rId4"/>
    <p:sldLayoutId id="2147484707" r:id="rId5"/>
    <p:sldLayoutId id="2147484708" r:id="rId6"/>
    <p:sldLayoutId id="2147484709" r:id="rId7"/>
    <p:sldLayoutId id="2147484710" r:id="rId8"/>
    <p:sldLayoutId id="2147484711" r:id="rId9"/>
    <p:sldLayoutId id="2147484712" r:id="rId10"/>
    <p:sldLayoutId id="2147484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5156F3A-4B9A-466B-98D4-C45B93170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3998" r:id="rId2"/>
    <p:sldLayoutId id="2147483997" r:id="rId3"/>
    <p:sldLayoutId id="2147483996" r:id="rId4"/>
    <p:sldLayoutId id="2147483995" r:id="rId5"/>
    <p:sldLayoutId id="2147483994" r:id="rId6"/>
    <p:sldLayoutId id="2147483993" r:id="rId7"/>
    <p:sldLayoutId id="2147483992" r:id="rId8"/>
    <p:sldLayoutId id="2147483991" r:id="rId9"/>
    <p:sldLayoutId id="2147483990" r:id="rId10"/>
    <p:sldLayoutId id="21474839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449C7E3-01E5-44CC-A801-4071E4E0DF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2" r:id="rId2"/>
    <p:sldLayoutId id="2147484021" r:id="rId3"/>
    <p:sldLayoutId id="2147484020" r:id="rId4"/>
    <p:sldLayoutId id="2147484019" r:id="rId5"/>
    <p:sldLayoutId id="2147484018" r:id="rId6"/>
    <p:sldLayoutId id="2147484017" r:id="rId7"/>
    <p:sldLayoutId id="2147484016" r:id="rId8"/>
    <p:sldLayoutId id="2147484015" r:id="rId9"/>
    <p:sldLayoutId id="2147484014" r:id="rId10"/>
    <p:sldLayoutId id="2147484013" r:id="rId11"/>
    <p:sldLayoutId id="21474840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92B3239-8E15-4F18-831A-0A1B6984D93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794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  <p:sldLayoutId id="2147484214" r:id="rId13"/>
    <p:sldLayoutId id="2147484215" r:id="rId14"/>
    <p:sldLayoutId id="214748421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DD12BE-855B-4328-9A41-A136B623C44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6/14/2015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AE5A8E-F813-486C-AC69-EE6A037720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44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4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3B46CFAC-1837-4213-BB42-AA88F09D85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3B46CFAC-1837-4213-BB42-AA88F09D85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std/tg2015/screening-recommendation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06.xml"/><Relationship Id="rId1" Type="http://schemas.openxmlformats.org/officeDocument/2006/relationships/themeOverride" Target="../theme/themeOverr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std/tg2015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1.xls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ny.gov/professionals/diseases/reporting/communicable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4.xml"/><Relationship Id="rId4" Type="http://schemas.openxmlformats.org/officeDocument/2006/relationships/hyperlink" Target="http://www.nyc.gov/html/doh/html/hcp/hcp-reporting.s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6002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9933"/>
                </a:solidFill>
              </a:rPr>
              <a:t>Syphilis 2015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200" dirty="0" smtClean="0">
                <a:solidFill>
                  <a:srgbClr val="FF9933"/>
                </a:solidFill>
              </a:rPr>
              <a:t>An Update &amp; Review of </a:t>
            </a:r>
            <a:br>
              <a:rPr lang="en-US" sz="3200" dirty="0" smtClean="0">
                <a:solidFill>
                  <a:srgbClr val="FF9933"/>
                </a:solidFill>
              </a:rPr>
            </a:br>
            <a:r>
              <a:rPr lang="en-US" sz="3200" dirty="0" smtClean="0">
                <a:solidFill>
                  <a:srgbClr val="FF9933"/>
                </a:solidFill>
              </a:rPr>
              <a:t>Epidemiological Trends, and Issues in</a:t>
            </a:r>
            <a:br>
              <a:rPr lang="en-US" sz="3200" dirty="0" smtClean="0">
                <a:solidFill>
                  <a:srgbClr val="FF9933"/>
                </a:solidFill>
              </a:rPr>
            </a:br>
            <a:r>
              <a:rPr lang="en-US" sz="3200" dirty="0" smtClean="0">
                <a:solidFill>
                  <a:srgbClr val="FF9933"/>
                </a:solidFill>
              </a:rPr>
              <a:t>Diagnostic Evaluation and Management</a:t>
            </a:r>
            <a:endParaRPr lang="en-US" sz="32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352800"/>
            <a:ext cx="8839200" cy="31242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   Thomas Cherneskie, MD, MPH</a:t>
            </a:r>
            <a:endParaRPr lang="en-US" sz="2000" b="1" dirty="0"/>
          </a:p>
          <a:p>
            <a:pPr algn="ctr">
              <a:buNone/>
            </a:pPr>
            <a:endParaRPr lang="en-US" sz="1400" b="1" dirty="0" smtClean="0"/>
          </a:p>
          <a:p>
            <a:pPr marL="2219325">
              <a:buNone/>
            </a:pPr>
            <a:r>
              <a:rPr lang="en-US" sz="2000" b="1" dirty="0" smtClean="0"/>
              <a:t>Supervising Physician, Chelsea-Riverside STD Clinic </a:t>
            </a:r>
          </a:p>
          <a:p>
            <a:pPr marL="2219325">
              <a:buNone/>
            </a:pPr>
            <a:r>
              <a:rPr lang="en-US" sz="2000" b="1" dirty="0" smtClean="0"/>
              <a:t>NYC Department of Health &amp; Mental Hygiene</a:t>
            </a:r>
            <a:endParaRPr lang="en-US" sz="2400" b="1" dirty="0" smtClean="0"/>
          </a:p>
          <a:p>
            <a:pPr marL="1889125">
              <a:buNone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000" b="1" dirty="0" smtClean="0"/>
              <a:t>Faculty member of  CDC-funded NYC STD/HIV Prevention Training Center 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89271"/>
            <a:ext cx="1692732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838"/>
          <a:stretch/>
        </p:blipFill>
        <p:spPr>
          <a:xfrm>
            <a:off x="304799" y="4114800"/>
            <a:ext cx="1692732" cy="84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3" y="494973"/>
            <a:ext cx="8338457" cy="62538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772" y="5051165"/>
            <a:ext cx="4626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Increases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in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Number of Early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Syphilis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Cases by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County, NYS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Excluding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NYC,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376" y="1502037"/>
            <a:ext cx="316628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67" dirty="0">
                <a:solidFill>
                  <a:prstClr val="black"/>
                </a:solidFill>
                <a:latin typeface="Calibri"/>
              </a:rPr>
              <a:t>Percent Change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600" y="5912941"/>
            <a:ext cx="2044320" cy="7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010965"/>
              </p:ext>
            </p:extLst>
          </p:nvPr>
        </p:nvGraphicFramePr>
        <p:xfrm>
          <a:off x="50800" y="385885"/>
          <a:ext cx="9347200" cy="637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28600" y="5943600"/>
            <a:ext cx="7924800" cy="76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spcBef>
                <a:spcPct val="50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Data </a:t>
            </a:r>
            <a:r>
              <a:rPr lang="en-US" sz="1400" dirty="0">
                <a:solidFill>
                  <a:srgbClr val="000000"/>
                </a:solidFill>
              </a:rPr>
              <a:t>based on cases reported to the NYC DOHMH. </a:t>
            </a:r>
            <a:endParaRPr lang="en-US" sz="1400" dirty="0" smtClean="0">
              <a:solidFill>
                <a:srgbClr val="000000"/>
              </a:solidFill>
            </a:endParaRPr>
          </a:p>
          <a:p>
            <a:pPr marL="285750" indent="-285750" eaLnBrk="1" hangingPunct="1">
              <a:spcBef>
                <a:spcPct val="50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Interviewed </a:t>
            </a:r>
            <a:r>
              <a:rPr lang="en-US" sz="1400" dirty="0">
                <a:solidFill>
                  <a:prstClr val="black"/>
                </a:solidFill>
              </a:rPr>
              <a:t>cases </a:t>
            </a:r>
            <a:r>
              <a:rPr lang="en-US" sz="1400" dirty="0" smtClean="0">
                <a:solidFill>
                  <a:prstClr val="black"/>
                </a:solidFill>
              </a:rPr>
              <a:t>only</a:t>
            </a:r>
          </a:p>
          <a:p>
            <a:pPr marL="285750" indent="-285750" eaLnBrk="1" hangingPunct="1">
              <a:spcBef>
                <a:spcPct val="50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Excludes cases with self-report of unknown HIV status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738554" y="5259592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prstClr val="black"/>
                </a:solidFill>
              </a:rPr>
              <a:t>N=12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195754" y="5259592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 65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4319954" y="5259592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 350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59" name="Text Box 5"/>
          <p:cNvSpPr txBox="1">
            <a:spLocks noChangeArrowheads="1"/>
          </p:cNvSpPr>
          <p:nvPr/>
        </p:nvSpPr>
        <p:spPr bwMode="auto">
          <a:xfrm>
            <a:off x="1652954" y="5259592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 141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60" name="Text Box 5"/>
          <p:cNvSpPr txBox="1">
            <a:spLocks noChangeArrowheads="1"/>
          </p:cNvSpPr>
          <p:nvPr/>
        </p:nvSpPr>
        <p:spPr bwMode="auto">
          <a:xfrm>
            <a:off x="2719754" y="5259592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 208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61" name="Text Box 5"/>
          <p:cNvSpPr txBox="1">
            <a:spLocks noChangeArrowheads="1"/>
          </p:cNvSpPr>
          <p:nvPr/>
        </p:nvSpPr>
        <p:spPr bwMode="auto">
          <a:xfrm>
            <a:off x="3253154" y="5259592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 216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62" name="Text Box 5"/>
          <p:cNvSpPr txBox="1">
            <a:spLocks noChangeArrowheads="1"/>
          </p:cNvSpPr>
          <p:nvPr/>
        </p:nvSpPr>
        <p:spPr bwMode="auto">
          <a:xfrm>
            <a:off x="3786554" y="5259592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 188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63" name="Text Box 5"/>
          <p:cNvSpPr txBox="1">
            <a:spLocks noChangeArrowheads="1"/>
          </p:cNvSpPr>
          <p:nvPr/>
        </p:nvSpPr>
        <p:spPr bwMode="auto">
          <a:xfrm>
            <a:off x="2186354" y="5259592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 148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64" name="Text Box 6"/>
          <p:cNvSpPr txBox="1">
            <a:spLocks noChangeArrowheads="1"/>
          </p:cNvSpPr>
          <p:nvPr/>
        </p:nvSpPr>
        <p:spPr bwMode="auto">
          <a:xfrm>
            <a:off x="4853354" y="5259592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 519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4765" name="Text Box 6"/>
          <p:cNvSpPr txBox="1">
            <a:spLocks noChangeArrowheads="1"/>
          </p:cNvSpPr>
          <p:nvPr/>
        </p:nvSpPr>
        <p:spPr bwMode="auto">
          <a:xfrm>
            <a:off x="5386754" y="5259592"/>
            <a:ext cx="76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 735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920154" y="5259592"/>
            <a:ext cx="76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539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53554" y="5260783"/>
            <a:ext cx="76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433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986954" y="5259592"/>
            <a:ext cx="76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443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543800" y="5273492"/>
            <a:ext cx="76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prstClr val="black"/>
                </a:solidFill>
              </a:rPr>
              <a:t>607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838"/>
          <a:stretch/>
        </p:blipFill>
        <p:spPr>
          <a:xfrm>
            <a:off x="7924800" y="6189785"/>
            <a:ext cx="1067424" cy="533400"/>
          </a:xfrm>
          <a:prstGeom prst="rect">
            <a:avLst/>
          </a:prstGeom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8077200" y="5285601"/>
            <a:ext cx="76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prstClr val="black"/>
                </a:solidFill>
              </a:rPr>
              <a:t>814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Self-reported HIV </a:t>
            </a:r>
            <a:r>
              <a:rPr lang="en-US" sz="2400" b="1" dirty="0" smtClean="0"/>
              <a:t>status </a:t>
            </a:r>
            <a:r>
              <a:rPr lang="en-US" sz="2400" b="1" dirty="0"/>
              <a:t>among </a:t>
            </a:r>
            <a:r>
              <a:rPr lang="en-US" sz="2400" b="1" dirty="0" smtClean="0"/>
              <a:t>interviewed </a:t>
            </a:r>
            <a:r>
              <a:rPr lang="en-US" sz="2400" b="1" dirty="0"/>
              <a:t>MSM </a:t>
            </a:r>
            <a:r>
              <a:rPr lang="en-US" sz="2400" b="1" dirty="0" smtClean="0"/>
              <a:t>primary &amp; secondary syphilis cases, NYC, 2000-2014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504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1" y="609600"/>
            <a:ext cx="8355587" cy="857250"/>
          </a:xfrm>
        </p:spPr>
        <p:txBody>
          <a:bodyPr>
            <a:noAutofit/>
          </a:bodyPr>
          <a:lstStyle/>
          <a:p>
            <a:r>
              <a:rPr lang="en-US" sz="2400" dirty="0"/>
              <a:t>Source of Provider Report, </a:t>
            </a:r>
            <a:r>
              <a:rPr lang="en-US" sz="2400" dirty="0"/>
              <a:t>Primary and Secondary Syphilis by Race and </a:t>
            </a:r>
            <a:r>
              <a:rPr lang="en-US" sz="2400" dirty="0"/>
              <a:t>Year among </a:t>
            </a:r>
            <a:r>
              <a:rPr lang="en-US" sz="2400" dirty="0"/>
              <a:t>Males, NYS excl </a:t>
            </a:r>
            <a:r>
              <a:rPr lang="en-US" sz="2400" dirty="0"/>
              <a:t>NYC, 2010-2014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10439"/>
              </p:ext>
            </p:extLst>
          </p:nvPr>
        </p:nvGraphicFramePr>
        <p:xfrm>
          <a:off x="315311" y="1600200"/>
          <a:ext cx="8229600" cy="419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39000" y="4573626"/>
            <a:ext cx="1590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Private MD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24637" y="3071340"/>
            <a:ext cx="1399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STD Clinic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2057400"/>
            <a:ext cx="149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Hospital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1242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32%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8400" y="5638800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Overall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97956" y="5637028"/>
            <a:ext cx="1672253" cy="683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dirty="0" smtClean="0"/>
              <a:t>White </a:t>
            </a:r>
          </a:p>
          <a:p>
            <a:pPr algn="ctr">
              <a:lnSpc>
                <a:spcPts val="2400"/>
              </a:lnSpc>
            </a:pPr>
            <a:r>
              <a:rPr lang="en-US" b="1" dirty="0" smtClean="0"/>
              <a:t>Non-Hispanic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26288" y="5637028"/>
            <a:ext cx="1672253" cy="683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dirty="0" smtClean="0"/>
              <a:t>Black </a:t>
            </a:r>
          </a:p>
          <a:p>
            <a:pPr algn="ctr">
              <a:lnSpc>
                <a:spcPts val="2400"/>
              </a:lnSpc>
            </a:pPr>
            <a:r>
              <a:rPr lang="en-US" b="1" dirty="0" smtClean="0"/>
              <a:t>Non-Hispanic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5612662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dirty="0" smtClean="0"/>
              <a:t>Latino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681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1476" name="Picture 4" descr="Syphilis Natural His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088"/>
            <a:ext cx="9144000" cy="647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92162"/>
          </a:xfrm>
        </p:spPr>
        <p:txBody>
          <a:bodyPr/>
          <a:lstStyle/>
          <a:p>
            <a:r>
              <a:rPr lang="en-US" sz="3600" dirty="0" smtClean="0"/>
              <a:t>Stages of Syphilis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229600" cy="6324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</a:rPr>
              <a:t>Primary- </a:t>
            </a:r>
            <a:r>
              <a:rPr lang="en-US" sz="2800" dirty="0" err="1" smtClean="0">
                <a:solidFill>
                  <a:srgbClr val="FFFFFF"/>
                </a:solidFill>
              </a:rPr>
              <a:t>Muco</a:t>
            </a:r>
            <a:r>
              <a:rPr lang="en-US" sz="2800" dirty="0" smtClean="0">
                <a:solidFill>
                  <a:srgbClr val="FFFFFF"/>
                </a:solidFill>
              </a:rPr>
              <a:t>-cutaneous ulceration</a:t>
            </a:r>
            <a:endParaRPr lang="en-US" sz="2800" u="sng" dirty="0" smtClean="0">
              <a:solidFill>
                <a:srgbClr val="FF99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</a:rPr>
              <a:t>Secondary</a:t>
            </a:r>
            <a:endParaRPr lang="en-US" sz="2800" dirty="0" smtClean="0"/>
          </a:p>
          <a:p>
            <a:pPr marL="690563" eaLnBrk="0" hangingPunct="0">
              <a:lnSpc>
                <a:spcPts val="2600"/>
              </a:lnSpc>
              <a:spcBef>
                <a:spcPts val="0"/>
              </a:spcBef>
            </a:pPr>
            <a:r>
              <a:rPr lang="en-US" sz="2400" dirty="0" smtClean="0"/>
              <a:t>Diffuse or Localized Cutaneous </a:t>
            </a:r>
            <a:r>
              <a:rPr lang="en-US" sz="2400" dirty="0"/>
              <a:t>Eruption</a:t>
            </a:r>
          </a:p>
          <a:p>
            <a:pPr marL="690563" eaLnBrk="0" hangingPunct="0">
              <a:lnSpc>
                <a:spcPts val="2600"/>
              </a:lnSpc>
              <a:spcBef>
                <a:spcPts val="0"/>
              </a:spcBef>
            </a:pPr>
            <a:r>
              <a:rPr lang="en-US" sz="2400" dirty="0"/>
              <a:t>Mucous Patches</a:t>
            </a:r>
          </a:p>
          <a:p>
            <a:pPr marL="690563" eaLnBrk="0" hangingPunct="0">
              <a:lnSpc>
                <a:spcPts val="2600"/>
              </a:lnSpc>
              <a:spcBef>
                <a:spcPts val="0"/>
              </a:spcBef>
            </a:pPr>
            <a:r>
              <a:rPr lang="en-US" sz="2400" dirty="0" err="1"/>
              <a:t>Condyloma</a:t>
            </a:r>
            <a:r>
              <a:rPr lang="en-US" sz="2400" dirty="0"/>
              <a:t> </a:t>
            </a:r>
            <a:r>
              <a:rPr lang="en-US" sz="2400" dirty="0" err="1"/>
              <a:t>Lata</a:t>
            </a:r>
            <a:endParaRPr lang="en-US" sz="2400" dirty="0"/>
          </a:p>
          <a:p>
            <a:pPr marL="690563" eaLnBrk="0" hangingPunct="0">
              <a:lnSpc>
                <a:spcPts val="2600"/>
              </a:lnSpc>
              <a:spcBef>
                <a:spcPts val="0"/>
              </a:spcBef>
            </a:pPr>
            <a:r>
              <a:rPr lang="en-US" sz="2400" dirty="0"/>
              <a:t>Patchy </a:t>
            </a:r>
            <a:r>
              <a:rPr lang="en-US" sz="2400" dirty="0" smtClean="0"/>
              <a:t>Alopecia</a:t>
            </a:r>
            <a:endParaRPr lang="en-US" sz="24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</a:rPr>
              <a:t>Tertiary- </a:t>
            </a:r>
            <a:r>
              <a:rPr lang="en-US" sz="2800" dirty="0" smtClean="0"/>
              <a:t>Cardiovascular</a:t>
            </a:r>
            <a:r>
              <a:rPr lang="en-US" sz="2800" dirty="0"/>
              <a:t> </a:t>
            </a:r>
            <a:r>
              <a:rPr lang="en-US" sz="2800" dirty="0" smtClean="0"/>
              <a:t>&amp; </a:t>
            </a:r>
            <a:r>
              <a:rPr lang="en-US" sz="2800" dirty="0" err="1" smtClean="0"/>
              <a:t>Gummatous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err="1" smtClean="0">
                <a:solidFill>
                  <a:srgbClr val="FF9900"/>
                </a:solidFill>
              </a:rPr>
              <a:t>Neurosyphilis</a:t>
            </a:r>
            <a:r>
              <a:rPr lang="en-US" sz="2800" dirty="0" smtClean="0">
                <a:solidFill>
                  <a:srgbClr val="FF9900"/>
                </a:solidFill>
              </a:rPr>
              <a:t>- </a:t>
            </a:r>
          </a:p>
          <a:p>
            <a:pPr marL="685800">
              <a:lnSpc>
                <a:spcPts val="2700"/>
              </a:lnSpc>
              <a:spcBef>
                <a:spcPts val="0"/>
              </a:spcBef>
            </a:pPr>
            <a:r>
              <a:rPr lang="en-US" sz="2400" dirty="0" smtClean="0"/>
              <a:t>Early (CN </a:t>
            </a:r>
            <a:r>
              <a:rPr lang="en-US" sz="2400" dirty="0" err="1" smtClean="0"/>
              <a:t>dysfxn</a:t>
            </a:r>
            <a:r>
              <a:rPr lang="en-US" sz="2400" dirty="0" smtClean="0"/>
              <a:t>, stroke, ocular)</a:t>
            </a:r>
          </a:p>
          <a:p>
            <a:pPr marL="685800">
              <a:lnSpc>
                <a:spcPts val="2700"/>
              </a:lnSpc>
              <a:spcBef>
                <a:spcPts val="0"/>
              </a:spcBef>
            </a:pPr>
            <a:r>
              <a:rPr lang="en-US" sz="2400" dirty="0" smtClean="0"/>
              <a:t>Late (</a:t>
            </a:r>
            <a:r>
              <a:rPr lang="en-US" sz="2400" dirty="0" err="1"/>
              <a:t>tabes</a:t>
            </a:r>
            <a:r>
              <a:rPr lang="en-US" sz="2400" dirty="0"/>
              <a:t> </a:t>
            </a:r>
            <a:r>
              <a:rPr lang="en-US" sz="2400" dirty="0" err="1"/>
              <a:t>dorsalis</a:t>
            </a:r>
            <a:r>
              <a:rPr lang="en-US" sz="2400" dirty="0"/>
              <a:t>, general </a:t>
            </a:r>
            <a:r>
              <a:rPr lang="en-US" sz="2400" dirty="0" smtClean="0"/>
              <a:t>paresis)</a:t>
            </a:r>
          </a:p>
          <a:p>
            <a:pPr marL="685800">
              <a:lnSpc>
                <a:spcPts val="2700"/>
              </a:lnSpc>
              <a:spcBef>
                <a:spcPts val="0"/>
              </a:spcBef>
            </a:pPr>
            <a:r>
              <a:rPr lang="en-US" sz="2400" dirty="0" smtClean="0"/>
              <a:t>Asymptomatic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</a:rPr>
              <a:t>Latent- </a:t>
            </a:r>
            <a:r>
              <a:rPr lang="en-US" sz="2800" dirty="0" smtClean="0"/>
              <a:t>Asymptomatic </a:t>
            </a:r>
            <a:r>
              <a:rPr lang="en-US" sz="2800" dirty="0"/>
              <a:t>at time of </a:t>
            </a:r>
            <a:r>
              <a:rPr lang="en-US" sz="2800" dirty="0" smtClean="0"/>
              <a:t>treatment</a:t>
            </a:r>
            <a:endParaRPr lang="en-US" sz="2800" dirty="0"/>
          </a:p>
          <a:p>
            <a:pPr marL="0" indent="0" defTabSz="625475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</a:rPr>
              <a:t>	Early Latent</a:t>
            </a:r>
          </a:p>
          <a:p>
            <a:pPr marL="0" indent="0" defTabSz="625475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</a:rPr>
              <a:t>	Late Latent</a:t>
            </a:r>
          </a:p>
          <a:p>
            <a:pPr marL="0" indent="0" defTabSz="625475">
              <a:spcBef>
                <a:spcPts val="0"/>
              </a:spcBef>
              <a:buNone/>
            </a:pPr>
            <a:r>
              <a:rPr lang="en-US" sz="2800" dirty="0">
                <a:solidFill>
                  <a:srgbClr val="FF9900"/>
                </a:solidFill>
              </a:rPr>
              <a:t>	</a:t>
            </a:r>
            <a:r>
              <a:rPr lang="en-US" sz="2800" dirty="0" smtClean="0">
                <a:solidFill>
                  <a:srgbClr val="FF9900"/>
                </a:solidFill>
              </a:rPr>
              <a:t>Latent of unknown </a:t>
            </a:r>
            <a:r>
              <a:rPr lang="en-US" sz="2800" dirty="0">
                <a:solidFill>
                  <a:srgbClr val="FF9900"/>
                </a:solidFill>
              </a:rPr>
              <a:t>d</a:t>
            </a:r>
            <a:r>
              <a:rPr lang="en-US" sz="2800" dirty="0" smtClean="0">
                <a:solidFill>
                  <a:srgbClr val="FF9900"/>
                </a:solidFill>
              </a:rPr>
              <a:t>uration</a:t>
            </a:r>
            <a:endParaRPr lang="en-US" sz="2800" dirty="0">
              <a:solidFill>
                <a:srgbClr val="FF99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28600" y="762000"/>
            <a:ext cx="83058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ight Bracket 4"/>
          <p:cNvSpPr/>
          <p:nvPr/>
        </p:nvSpPr>
        <p:spPr bwMode="auto">
          <a:xfrm>
            <a:off x="7620000" y="914401"/>
            <a:ext cx="291548" cy="3581399"/>
          </a:xfrm>
          <a:prstGeom prst="rightBracket">
            <a:avLst/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ight Bracket 5"/>
          <p:cNvSpPr/>
          <p:nvPr/>
        </p:nvSpPr>
        <p:spPr bwMode="auto">
          <a:xfrm>
            <a:off x="7620000" y="4572000"/>
            <a:ext cx="291548" cy="2060694"/>
          </a:xfrm>
          <a:prstGeom prst="rightBracket">
            <a:avLst/>
          </a:prstGeom>
          <a:noFill/>
          <a:ln w="38100" cap="flat" cmpd="sng" algn="ctr">
            <a:solidFill>
              <a:srgbClr val="AFBE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131531" y="2245052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Symptomatic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041763" y="5150237"/>
            <a:ext cx="244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AFBEFF"/>
                </a:solidFill>
              </a:rPr>
              <a:t>Asymptomatic</a:t>
            </a:r>
            <a:endParaRPr lang="en-US" dirty="0">
              <a:solidFill>
                <a:srgbClr val="AFB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9282" name="Group 2"/>
          <p:cNvGraphicFramePr>
            <a:graphicFrameLocks noGrp="1"/>
          </p:cNvGraphicFramePr>
          <p:nvPr>
            <p:extLst/>
          </p:nvPr>
        </p:nvGraphicFramePr>
        <p:xfrm>
          <a:off x="304800" y="1091882"/>
          <a:ext cx="8651241" cy="5232718"/>
        </p:xfrm>
        <a:graphic>
          <a:graphicData uri="http://schemas.openxmlformats.org/drawingml/2006/table">
            <a:tbl>
              <a:tblPr/>
              <a:tblGrid>
                <a:gridCol w="1981200"/>
                <a:gridCol w="1412240"/>
                <a:gridCol w="1635760"/>
                <a:gridCol w="990600"/>
                <a:gridCol w="1645604"/>
                <a:gridCol w="985837"/>
              </a:tblGrid>
              <a:tr h="532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PRIMARY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SECONDARY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LATENT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EARLY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UNKNOWN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9129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Currently Infectious 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Possibly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Duration of Therapy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Bicillin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IM x1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Doxy PO x 2 weeks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Bicillin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IM x3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Doxy PO x4 weeks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2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Management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of Sexual Contacts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Previous 3 months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Previous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months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Previous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 months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Serologic Response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 Treatment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RPR titer: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dilution fall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 6 -12  months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If RPR &gt;/= 1:32: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dilution fall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 12 - 24 months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3600" y="304800"/>
            <a:ext cx="6924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Relevance of Accurate Syphilis Staging</a:t>
            </a:r>
            <a:endParaRPr lang="en-U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4343400"/>
            <a:ext cx="9144000" cy="2514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4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u="sng" dirty="0" smtClean="0">
                <a:latin typeface="Arial" charset="0"/>
              </a:rPr>
              <a:t>Genital Ulcer Disease</a:t>
            </a:r>
            <a:r>
              <a:rPr lang="en-US" sz="3600" dirty="0" smtClean="0">
                <a:latin typeface="Arial" charset="0"/>
              </a:rPr>
              <a:t/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The Usual Suspects</a:t>
            </a:r>
          </a:p>
        </p:txBody>
      </p:sp>
      <p:sp>
        <p:nvSpPr>
          <p:cNvPr id="824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91440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 smtClean="0">
                <a:solidFill>
                  <a:srgbClr val="FFE2A7"/>
                </a:solidFill>
                <a:latin typeface="Arial" charset="0"/>
              </a:rPr>
              <a:t>Genital Herpes- </a:t>
            </a:r>
            <a:r>
              <a:rPr lang="en-US" sz="2800" i="1" dirty="0" smtClean="0">
                <a:solidFill>
                  <a:srgbClr val="FFE2A7"/>
                </a:solidFill>
                <a:latin typeface="Arial" charset="0"/>
              </a:rPr>
              <a:t>Herpes Simplex Virus </a:t>
            </a:r>
            <a:r>
              <a:rPr lang="en-US" sz="2800" dirty="0" smtClean="0">
                <a:solidFill>
                  <a:srgbClr val="FFE2A7"/>
                </a:solidFill>
                <a:latin typeface="Arial" charset="0"/>
              </a:rPr>
              <a:t>types 1 &amp; 2</a:t>
            </a:r>
          </a:p>
          <a:p>
            <a:pPr>
              <a:buFontTx/>
              <a:buNone/>
            </a:pPr>
            <a:r>
              <a:rPr lang="en-US" sz="2800" b="1" dirty="0" smtClean="0">
                <a:solidFill>
                  <a:srgbClr val="FFE2A7"/>
                </a:solidFill>
                <a:latin typeface="Arial" charset="0"/>
              </a:rPr>
              <a:t>Primary Syphilis- </a:t>
            </a:r>
            <a:r>
              <a:rPr lang="en-US" sz="2800" i="1" dirty="0" err="1" smtClean="0">
                <a:solidFill>
                  <a:srgbClr val="FFE2A7"/>
                </a:solidFill>
                <a:latin typeface="Arial" charset="0"/>
              </a:rPr>
              <a:t>Treponema</a:t>
            </a:r>
            <a:r>
              <a:rPr lang="en-US" sz="2800" i="1" dirty="0" smtClean="0">
                <a:solidFill>
                  <a:srgbClr val="FFE2A7"/>
                </a:solidFill>
                <a:latin typeface="Arial" charset="0"/>
              </a:rPr>
              <a:t> pallidum</a:t>
            </a:r>
          </a:p>
          <a:p>
            <a:pPr>
              <a:buFontTx/>
              <a:buNone/>
            </a:pPr>
            <a:endParaRPr lang="en-US" sz="1200" i="1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n-US" sz="2800" dirty="0" err="1" smtClean="0">
                <a:latin typeface="Arial" charset="0"/>
              </a:rPr>
              <a:t>Chancroid</a:t>
            </a:r>
            <a:r>
              <a:rPr lang="en-US" sz="2800" dirty="0" smtClean="0">
                <a:latin typeface="Arial" charset="0"/>
              </a:rPr>
              <a:t> - </a:t>
            </a:r>
            <a:r>
              <a:rPr lang="en-US" sz="2800" i="1" dirty="0" err="1" smtClean="0">
                <a:latin typeface="Arial" charset="0"/>
              </a:rPr>
              <a:t>Haemophilus</a:t>
            </a:r>
            <a:r>
              <a:rPr lang="en-US" sz="2800" i="1" dirty="0" smtClean="0">
                <a:latin typeface="Arial" charset="0"/>
              </a:rPr>
              <a:t> </a:t>
            </a:r>
            <a:r>
              <a:rPr lang="en-US" sz="2800" i="1" dirty="0" err="1" smtClean="0">
                <a:latin typeface="Arial" charset="0"/>
              </a:rPr>
              <a:t>ducreyi</a:t>
            </a:r>
            <a:endParaRPr lang="en-US" sz="2800" i="1" dirty="0" smtClean="0">
              <a:latin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800" dirty="0" err="1" smtClean="0">
                <a:latin typeface="Arial" charset="0"/>
              </a:rPr>
              <a:t>Lymphogranuloma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err="1" smtClean="0">
                <a:latin typeface="Arial" charset="0"/>
              </a:rPr>
              <a:t>Venereum</a:t>
            </a:r>
            <a:r>
              <a:rPr lang="en-US" sz="2800" dirty="0" smtClean="0">
                <a:latin typeface="Arial" charset="0"/>
              </a:rPr>
              <a:t> (LGV)- </a:t>
            </a:r>
            <a:r>
              <a:rPr lang="en-US" sz="2800" i="1" dirty="0" smtClean="0">
                <a:latin typeface="Arial" charset="0"/>
              </a:rPr>
              <a:t>C. trachomatis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800" dirty="0" smtClean="0">
                <a:latin typeface="Arial" charset="0"/>
              </a:rPr>
              <a:t>[</a:t>
            </a:r>
            <a:r>
              <a:rPr lang="en-US" sz="2400" dirty="0">
                <a:latin typeface="Arial" charset="0"/>
              </a:rPr>
              <a:t>Granuloma </a:t>
            </a:r>
            <a:r>
              <a:rPr lang="en-US" sz="2400" dirty="0" err="1" smtClean="0">
                <a:latin typeface="Arial" charset="0"/>
              </a:rPr>
              <a:t>venereum</a:t>
            </a:r>
            <a:r>
              <a:rPr lang="en-US" sz="2400" dirty="0" smtClean="0">
                <a:latin typeface="Arial" charset="0"/>
              </a:rPr>
              <a:t>/Donovanosis- </a:t>
            </a:r>
            <a:r>
              <a:rPr lang="en-US" sz="2400" i="1" dirty="0" err="1" smtClean="0">
                <a:latin typeface="Arial" charset="0"/>
              </a:rPr>
              <a:t>Klebsiella</a:t>
            </a:r>
            <a:r>
              <a:rPr lang="en-US" sz="2400" i="1" dirty="0" smtClean="0">
                <a:latin typeface="Arial" charset="0"/>
              </a:rPr>
              <a:t> </a:t>
            </a:r>
            <a:r>
              <a:rPr lang="en-US" sz="2400" i="1" dirty="0" err="1" smtClean="0">
                <a:latin typeface="Arial" charset="0"/>
              </a:rPr>
              <a:t>granulomatis</a:t>
            </a:r>
            <a:r>
              <a:rPr lang="en-US" sz="2800" i="1" dirty="0" smtClean="0">
                <a:latin typeface="Arial" charset="0"/>
              </a:rPr>
              <a:t>]</a:t>
            </a:r>
          </a:p>
        </p:txBody>
      </p:sp>
      <p:sp>
        <p:nvSpPr>
          <p:cNvPr id="824323" name="TextBox 3"/>
          <p:cNvSpPr txBox="1">
            <a:spLocks noChangeArrowheads="1"/>
          </p:cNvSpPr>
          <p:nvPr/>
        </p:nvSpPr>
        <p:spPr bwMode="auto">
          <a:xfrm>
            <a:off x="381000" y="4429125"/>
            <a:ext cx="46482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3300"/>
              </a:lnSpc>
            </a:pPr>
            <a:r>
              <a:rPr lang="en-US" sz="2400" dirty="0">
                <a:solidFill>
                  <a:srgbClr val="FFFFFF"/>
                </a:solidFill>
              </a:rPr>
              <a:t>Candidiasis/Balanitis</a:t>
            </a:r>
          </a:p>
          <a:p>
            <a:pPr eaLnBrk="0" hangingPunct="0">
              <a:lnSpc>
                <a:spcPts val="33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Aphthosis</a:t>
            </a:r>
            <a:r>
              <a:rPr lang="en-US" sz="2400" dirty="0">
                <a:solidFill>
                  <a:srgbClr val="FFFFFF"/>
                </a:solidFill>
              </a:rPr>
              <a:t> major</a:t>
            </a:r>
          </a:p>
          <a:p>
            <a:pPr eaLnBrk="0" hangingPunct="0">
              <a:lnSpc>
                <a:spcPts val="3300"/>
              </a:lnSpc>
            </a:pPr>
            <a:r>
              <a:rPr lang="en-US" sz="2400" dirty="0" err="1">
                <a:solidFill>
                  <a:srgbClr val="FFFFFF"/>
                </a:solidFill>
              </a:rPr>
              <a:t>Behcet’s</a:t>
            </a:r>
            <a:r>
              <a:rPr lang="en-US" sz="2400" dirty="0">
                <a:solidFill>
                  <a:srgbClr val="FFFFFF"/>
                </a:solidFill>
              </a:rPr>
              <a:t> disease</a:t>
            </a:r>
          </a:p>
          <a:p>
            <a:pPr eaLnBrk="0" hangingPunct="0">
              <a:lnSpc>
                <a:spcPts val="3300"/>
              </a:lnSpc>
            </a:pPr>
            <a:r>
              <a:rPr lang="en-US" sz="2400" dirty="0">
                <a:solidFill>
                  <a:srgbClr val="FFFFFF"/>
                </a:solidFill>
              </a:rPr>
              <a:t>Fixed Drug Eruption</a:t>
            </a:r>
          </a:p>
          <a:p>
            <a:pPr eaLnBrk="0" hangingPunct="0">
              <a:lnSpc>
                <a:spcPts val="33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Stevens-Johnson </a:t>
            </a:r>
            <a:r>
              <a:rPr lang="en-US" sz="2400" dirty="0">
                <a:solidFill>
                  <a:srgbClr val="FFFFFF"/>
                </a:solidFill>
              </a:rPr>
              <a:t>Syndrome</a:t>
            </a:r>
          </a:p>
          <a:p>
            <a:pPr algn="ctr" eaLnBrk="0" hangingPunct="0">
              <a:lnSpc>
                <a:spcPts val="3500"/>
              </a:lnSpc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24324" name="TextBox 4"/>
          <p:cNvSpPr txBox="1">
            <a:spLocks noChangeArrowheads="1"/>
          </p:cNvSpPr>
          <p:nvPr/>
        </p:nvSpPr>
        <p:spPr bwMode="auto">
          <a:xfrm>
            <a:off x="5029200" y="4440237"/>
            <a:ext cx="40386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3300"/>
              </a:lnSpc>
            </a:pPr>
            <a:r>
              <a:rPr lang="en-US" sz="2400" dirty="0">
                <a:solidFill>
                  <a:srgbClr val="FFFFFF"/>
                </a:solidFill>
              </a:rPr>
              <a:t>Lichen Planus (Erosive)</a:t>
            </a:r>
          </a:p>
          <a:p>
            <a:pPr eaLnBrk="0" hangingPunct="0">
              <a:lnSpc>
                <a:spcPts val="3300"/>
              </a:lnSpc>
            </a:pPr>
            <a:r>
              <a:rPr lang="en-US" sz="2400" dirty="0">
                <a:solidFill>
                  <a:srgbClr val="FFFFFF"/>
                </a:solidFill>
              </a:rPr>
              <a:t>Erythema </a:t>
            </a:r>
            <a:r>
              <a:rPr lang="en-US" sz="2400" dirty="0" err="1">
                <a:solidFill>
                  <a:srgbClr val="FFFFFF"/>
                </a:solidFill>
              </a:rPr>
              <a:t>Multiforme</a:t>
            </a:r>
            <a:r>
              <a:rPr lang="en-US" sz="2400" dirty="0">
                <a:solidFill>
                  <a:srgbClr val="FFFFFF"/>
                </a:solidFill>
              </a:rPr>
              <a:t/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Reiter’s Syndrome</a:t>
            </a:r>
          </a:p>
          <a:p>
            <a:pPr eaLnBrk="0" hangingPunct="0">
              <a:lnSpc>
                <a:spcPts val="3300"/>
              </a:lnSpc>
            </a:pPr>
            <a:r>
              <a:rPr lang="en-US" sz="2400" dirty="0">
                <a:solidFill>
                  <a:srgbClr val="FFFFFF"/>
                </a:solidFill>
              </a:rPr>
              <a:t>Trauma</a:t>
            </a:r>
          </a:p>
          <a:p>
            <a:pPr eaLnBrk="0" hangingPunct="0">
              <a:lnSpc>
                <a:spcPts val="3300"/>
              </a:lnSpc>
            </a:pPr>
            <a:r>
              <a:rPr lang="en-US" sz="2400" dirty="0">
                <a:solidFill>
                  <a:srgbClr val="FFFFFF"/>
                </a:solidFill>
              </a:rPr>
              <a:t>Cancer- Squamous Cell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9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11430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sz="3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&amp; Screening Tests for Syphilis</a:t>
            </a:r>
            <a:endParaRPr lang="en-US" sz="36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7772400" cy="4800600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Treponemal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</a:p>
          <a:p>
            <a:pPr lvl="1">
              <a:lnSpc>
                <a:spcPts val="2300"/>
              </a:lnSpc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RPR</a:t>
            </a:r>
          </a:p>
          <a:p>
            <a:pPr lvl="1">
              <a:lnSpc>
                <a:spcPts val="2300"/>
              </a:lnSpc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VDRL</a:t>
            </a:r>
          </a:p>
          <a:p>
            <a:pPr lvl="1">
              <a:lnSpc>
                <a:spcPts val="2300"/>
              </a:lnSpc>
            </a:pPr>
            <a:endParaRPr lang="en-US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Treponeme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-specific</a:t>
            </a:r>
          </a:p>
          <a:p>
            <a:pPr lvl="1">
              <a:lnSpc>
                <a:spcPts val="2300"/>
              </a:lnSpc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FTA-ABS</a:t>
            </a:r>
          </a:p>
          <a:p>
            <a:pPr lvl="1">
              <a:lnSpc>
                <a:spcPts val="2300"/>
              </a:lnSpc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TPPA</a:t>
            </a:r>
          </a:p>
          <a:p>
            <a:pPr lvl="1">
              <a:lnSpc>
                <a:spcPts val="2300"/>
              </a:lnSpc>
            </a:pP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EIA</a:t>
            </a:r>
          </a:p>
          <a:p>
            <a:pPr lvl="1">
              <a:lnSpc>
                <a:spcPts val="2300"/>
              </a:lnSpc>
            </a:pPr>
            <a:endParaRPr lang="en-US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300"/>
              </a:lnSpc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Lesion-based Testing</a:t>
            </a:r>
          </a:p>
          <a:p>
            <a:pPr lvl="1">
              <a:lnSpc>
                <a:spcPts val="2300"/>
              </a:lnSpc>
            </a:pP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Darkfield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693738">
              <a:lnSpc>
                <a:spcPts val="2300"/>
              </a:lnSpc>
              <a:tabLst>
                <a:tab pos="1608138" algn="l"/>
              </a:tabLst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PCR: </a:t>
            </a:r>
            <a:r>
              <a:rPr lang="en-US" dirty="0" smtClean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FDA approved though may be available 	through individually-validated local labs</a:t>
            </a:r>
          </a:p>
          <a:p>
            <a:endParaRPr lang="en-US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33400" y="1143000"/>
            <a:ext cx="83058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431704"/>
              </p:ext>
            </p:extLst>
          </p:nvPr>
        </p:nvGraphicFramePr>
        <p:xfrm>
          <a:off x="4724400" y="1371600"/>
          <a:ext cx="40386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600200"/>
              </a:tblGrid>
              <a:tr h="370840">
                <a:tc>
                  <a:txBody>
                    <a:bodyPr/>
                    <a:lstStyle/>
                    <a:p>
                      <a:pPr marL="115888" indent="0" algn="l"/>
                      <a:r>
                        <a:rPr lang="en-US" sz="20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endParaRPr lang="en-US" sz="20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5888" indent="0" defTabSz="742950">
                        <a:buFont typeface="Arial" panose="020B0604020202020204" pitchFamily="34" charset="0"/>
                        <a:buNone/>
                        <a:tabLst>
                          <a:tab pos="1604963" algn="l"/>
                        </a:tabLst>
                      </a:pPr>
                      <a:r>
                        <a:rPr lang="en-US" sz="20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	</a:t>
                      </a:r>
                      <a:r>
                        <a:rPr lang="en-US" sz="2000" dirty="0" smtClean="0">
                          <a:solidFill>
                            <a:srgbClr val="B9FFED"/>
                          </a:solidFill>
                          <a:effectLst>
                            <a:glow rad="228600">
                              <a:srgbClr val="FFFF00">
                                <a:alpha val="40000"/>
                              </a:srgb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  <a:p>
                      <a:pPr marL="115888" indent="0" defTabSz="769938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	100%</a:t>
                      </a:r>
                    </a:p>
                    <a:p>
                      <a:pPr marL="115888" indent="0" defTabSz="803275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 Latent</a:t>
                      </a:r>
                      <a:r>
                        <a:rPr lang="en-US" sz="2000" baseline="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	</a:t>
                      </a:r>
                      <a:r>
                        <a:rPr lang="en-US" sz="2000" baseline="0" dirty="0" smtClean="0">
                          <a:solidFill>
                            <a:srgbClr val="B9FFED"/>
                          </a:solidFill>
                          <a:effectLst>
                            <a:glow rad="228600">
                              <a:srgbClr val="FFFF00">
                                <a:alpha val="40000"/>
                              </a:srgb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lang="en-US" sz="2000" dirty="0">
                        <a:solidFill>
                          <a:srgbClr val="B9FFED"/>
                        </a:solidFill>
                        <a:effectLst>
                          <a:glow rad="228600">
                            <a:srgbClr val="FFFF00">
                              <a:alpha val="40000"/>
                            </a:srgbClr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0" algn="ctr"/>
                      <a:r>
                        <a:rPr lang="en-US" sz="20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15888" indent="0" algn="ctr"/>
                      <a:r>
                        <a:rPr lang="en-US" sz="20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98%</a:t>
                      </a:r>
                      <a:endParaRPr lang="en-US" sz="2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5888" indent="0" defTabSz="803275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	</a:t>
                      </a:r>
                      <a:r>
                        <a:rPr lang="en-US" sz="2000" dirty="0" smtClean="0">
                          <a:solidFill>
                            <a:srgbClr val="B9FFED"/>
                          </a:solidFill>
                          <a:effectLst>
                            <a:glow rad="228600">
                              <a:srgbClr val="FFFF00">
                                <a:alpha val="40000"/>
                              </a:srgbClr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  <a:p>
                      <a:pPr marL="115888" indent="0" defTabSz="769938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	100%</a:t>
                      </a:r>
                    </a:p>
                    <a:p>
                      <a:pPr marL="115888" indent="0" defTabSz="803275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 Latent</a:t>
                      </a:r>
                      <a:r>
                        <a:rPr lang="en-US" sz="2000" baseline="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	96%</a:t>
                      </a:r>
                      <a:endParaRPr lang="en-US" sz="2000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indent="0" algn="ctr"/>
                      <a:r>
                        <a:rPr lang="en-US" sz="20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12713" indent="0" algn="ctr"/>
                      <a:r>
                        <a:rPr lang="en-US" sz="20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97%</a:t>
                      </a:r>
                      <a:endParaRPr lang="en-US" sz="20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>
            <a:off x="4191000" y="1828800"/>
            <a:ext cx="0" cy="1143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3962400" y="18288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3962400" y="29718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191000" y="2438400"/>
            <a:ext cx="4572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191000" y="3276600"/>
            <a:ext cx="0" cy="1524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3962400" y="32766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3962400" y="48006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191000" y="4114800"/>
            <a:ext cx="4572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716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905000"/>
            <a:ext cx="7620000" cy="2133600"/>
          </a:xfrm>
          <a:prstGeom prst="rect">
            <a:avLst/>
          </a:prstGeom>
          <a:solidFill>
            <a:srgbClr val="1C0054"/>
          </a:solidFill>
          <a:ln w="19050" cap="flat" cmpd="sng" algn="ctr">
            <a:solidFill>
              <a:srgbClr val="9966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/>
          <a:lstStyle/>
          <a:p>
            <a:r>
              <a:rPr lang="en-US" sz="4000" dirty="0" smtClean="0"/>
              <a:t>Stages of Syphilis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715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</a:rPr>
              <a:t>Primary </a:t>
            </a:r>
          </a:p>
          <a:p>
            <a:pPr marL="690563">
              <a:spcBef>
                <a:spcPts val="0"/>
              </a:spcBef>
            </a:pPr>
            <a:r>
              <a:rPr lang="en-US" sz="2800" dirty="0" err="1" smtClean="0">
                <a:solidFill>
                  <a:srgbClr val="FFFFFF"/>
                </a:solidFill>
              </a:rPr>
              <a:t>Muco</a:t>
            </a:r>
            <a:r>
              <a:rPr lang="en-US" sz="2800" dirty="0" smtClean="0">
                <a:solidFill>
                  <a:srgbClr val="FFFFFF"/>
                </a:solidFill>
              </a:rPr>
              <a:t>-cutaneous ulceration</a:t>
            </a:r>
            <a:endParaRPr lang="en-US" sz="2800" u="sng" dirty="0" smtClean="0">
              <a:solidFill>
                <a:srgbClr val="FF99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</a:rPr>
              <a:t>Secondary</a:t>
            </a:r>
            <a:endParaRPr lang="en-US" sz="2800" dirty="0" smtClean="0"/>
          </a:p>
          <a:p>
            <a:pPr marL="690563" eaLnBrk="0" hangingPunct="0">
              <a:spcBef>
                <a:spcPts val="0"/>
              </a:spcBef>
            </a:pPr>
            <a:r>
              <a:rPr lang="en-US" sz="2800" dirty="0" smtClean="0"/>
              <a:t>Diffuse or Localized Cutaneous </a:t>
            </a:r>
            <a:r>
              <a:rPr lang="en-US" sz="2800" dirty="0"/>
              <a:t>Eruption</a:t>
            </a:r>
          </a:p>
          <a:p>
            <a:pPr marL="690563" eaLnBrk="0" hangingPunct="0">
              <a:spcBef>
                <a:spcPts val="0"/>
              </a:spcBef>
            </a:pPr>
            <a:r>
              <a:rPr lang="en-US" sz="2800" dirty="0"/>
              <a:t>Mucous Patches</a:t>
            </a:r>
          </a:p>
          <a:p>
            <a:pPr marL="690563" eaLnBrk="0" hangingPunct="0">
              <a:spcBef>
                <a:spcPts val="0"/>
              </a:spcBef>
            </a:pPr>
            <a:r>
              <a:rPr lang="en-US" sz="2800" dirty="0" err="1"/>
              <a:t>Condyloma</a:t>
            </a:r>
            <a:r>
              <a:rPr lang="en-US" sz="2800" dirty="0"/>
              <a:t> </a:t>
            </a:r>
            <a:r>
              <a:rPr lang="en-US" sz="2800" dirty="0" err="1"/>
              <a:t>Lata</a:t>
            </a:r>
            <a:endParaRPr lang="en-US" sz="2800" dirty="0"/>
          </a:p>
          <a:p>
            <a:pPr marL="690563" eaLnBrk="0" hangingPunct="0">
              <a:spcBef>
                <a:spcPts val="0"/>
              </a:spcBef>
            </a:pPr>
            <a:r>
              <a:rPr lang="en-US" sz="2800" dirty="0"/>
              <a:t>Patchy </a:t>
            </a:r>
            <a:r>
              <a:rPr lang="en-US" sz="2800" dirty="0" smtClean="0"/>
              <a:t>Alopecia</a:t>
            </a:r>
            <a:endParaRPr lang="en-US" sz="28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</a:rPr>
              <a:t>Latent- </a:t>
            </a:r>
            <a:r>
              <a:rPr lang="en-US" sz="2800" dirty="0" smtClean="0"/>
              <a:t>Asymptomatic </a:t>
            </a:r>
            <a:r>
              <a:rPr lang="en-US" sz="2800" dirty="0"/>
              <a:t>at time of </a:t>
            </a:r>
            <a:r>
              <a:rPr lang="en-US" sz="2800" dirty="0" smtClean="0"/>
              <a:t>treatment</a:t>
            </a:r>
            <a:endParaRPr lang="en-US" sz="2800" dirty="0"/>
          </a:p>
          <a:p>
            <a:pPr marL="0" indent="0" defTabSz="625475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</a:rPr>
              <a:t>	Early Latent</a:t>
            </a:r>
          </a:p>
          <a:p>
            <a:pPr marL="0" indent="0" defTabSz="625475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</a:rPr>
              <a:t>	Late Latent</a:t>
            </a:r>
          </a:p>
          <a:p>
            <a:pPr marL="0" indent="0" defTabSz="625475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9900"/>
                </a:solidFill>
              </a:rPr>
              <a:t>	Latent of unknown duration</a:t>
            </a:r>
            <a:endParaRPr lang="en-US" sz="2800" dirty="0">
              <a:solidFill>
                <a:srgbClr val="FF99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FF9900"/>
                </a:solidFill>
              </a:rPr>
              <a:t>Neurosyphilis</a:t>
            </a:r>
            <a:endParaRPr lang="en-US" sz="2800" dirty="0">
              <a:solidFill>
                <a:srgbClr val="FF99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9900"/>
                </a:solidFill>
              </a:rPr>
              <a:t>Tertiary- </a:t>
            </a:r>
            <a:r>
              <a:rPr lang="en-US" sz="2800" dirty="0"/>
              <a:t>Cardiovascular &amp; </a:t>
            </a:r>
            <a:r>
              <a:rPr lang="en-US" sz="2800" dirty="0" err="1" smtClean="0"/>
              <a:t>Gummatous</a:t>
            </a:r>
            <a:endParaRPr lang="en-US" sz="28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28600" y="914400"/>
            <a:ext cx="83058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Differential Diagnosis </a:t>
            </a:r>
            <a:br>
              <a:rPr lang="en-US" sz="40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of Secondary Syphilis</a:t>
            </a:r>
            <a:endParaRPr lang="en-US" sz="4000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391400" cy="4114800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Pityriasis Rosea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Drug eruption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Viral exanthem 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Acute HIV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Sarcoidosis (annular lesions)</a:t>
            </a:r>
          </a:p>
          <a:p>
            <a:pPr marL="0" indent="0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38200" y="1905000"/>
            <a:ext cx="74676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Acknowledgements &amp; Disclaimers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/>
              <a:t>Disclaimer</a:t>
            </a:r>
            <a:r>
              <a:rPr lang="en-US" sz="2800" dirty="0"/>
              <a:t>: 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i="1" dirty="0" smtClean="0"/>
              <a:t>No </a:t>
            </a:r>
            <a:r>
              <a:rPr lang="en-US" sz="2800" i="1" dirty="0"/>
              <a:t>personal financial relationship with the manufacturer of any </a:t>
            </a:r>
            <a:r>
              <a:rPr lang="en-US" sz="2800" i="1" dirty="0" smtClean="0"/>
              <a:t>products </a:t>
            </a:r>
            <a:r>
              <a:rPr lang="en-US" sz="2800" i="1" dirty="0"/>
              <a:t>or services mentioned during </a:t>
            </a:r>
            <a:r>
              <a:rPr lang="en-US" sz="2800" i="1" dirty="0" smtClean="0"/>
              <a:t>todays </a:t>
            </a:r>
            <a:r>
              <a:rPr lang="en-US" sz="2800" i="1" dirty="0" smtClean="0"/>
              <a:t>presentation</a:t>
            </a:r>
            <a:endParaRPr lang="en-US" sz="1050" i="1" dirty="0"/>
          </a:p>
          <a:p>
            <a:pPr marL="0" indent="0">
              <a:spcBef>
                <a:spcPts val="1400"/>
              </a:spcBef>
              <a:buNone/>
            </a:pPr>
            <a:r>
              <a:rPr lang="en-US" sz="2800" u="sng" dirty="0" smtClean="0"/>
              <a:t>Thanks to</a:t>
            </a:r>
            <a:r>
              <a:rPr lang="en-US" sz="2800" dirty="0" smtClean="0"/>
              <a:t>: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Alison Muse, Director of Bureau </a:t>
            </a:r>
            <a:r>
              <a:rPr lang="en-US" sz="2800" dirty="0"/>
              <a:t>of STD Prevention </a:t>
            </a:r>
            <a:r>
              <a:rPr lang="en-US" sz="2800" dirty="0" smtClean="0"/>
              <a:t>&amp; Epidemiology, NYS DOH</a:t>
            </a:r>
          </a:p>
          <a:p>
            <a:pPr>
              <a:spcBef>
                <a:spcPts val="1400"/>
              </a:spcBef>
              <a:buFont typeface="Wingdings" panose="05000000000000000000" pitchFamily="2" charset="2"/>
              <a:buChar char="ü"/>
            </a:pPr>
            <a:r>
              <a:rPr lang="en-US" sz="2800" dirty="0" err="1" smtClean="0"/>
              <a:t>Preeti</a:t>
            </a:r>
            <a:r>
              <a:rPr lang="en-US" sz="2800" dirty="0" smtClean="0"/>
              <a:t> </a:t>
            </a:r>
            <a:r>
              <a:rPr lang="en-US" sz="2800" dirty="0" err="1" smtClean="0"/>
              <a:t>Pathela</a:t>
            </a:r>
            <a:r>
              <a:rPr lang="en-US" sz="2800" dirty="0" smtClean="0"/>
              <a:t>, Bureau of STD Control &amp; Prevention, NYC DOHMH</a:t>
            </a:r>
          </a:p>
          <a:p>
            <a:pPr>
              <a:spcBef>
                <a:spcPts val="1400"/>
              </a:spcBef>
              <a:buFont typeface="Wingdings" panose="05000000000000000000" pitchFamily="2" charset="2"/>
              <a:buChar char="ü"/>
            </a:pPr>
            <a:r>
              <a:rPr lang="en-US" sz="2800" dirty="0" smtClean="0"/>
              <a:t>Dr. Miguel Sanchez and NYU Department of Dermatology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81000" y="990600"/>
            <a:ext cx="83058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2162"/>
          </a:xfrm>
        </p:spPr>
        <p:txBody>
          <a:bodyPr/>
          <a:lstStyle/>
          <a:p>
            <a:r>
              <a:rPr lang="en-US" sz="4000" dirty="0" smtClean="0">
                <a:solidFill>
                  <a:srgbClr val="FF9900"/>
                </a:solidFill>
              </a:rPr>
              <a:t>Latent (</a:t>
            </a:r>
            <a:r>
              <a:rPr lang="en-US" sz="4000" dirty="0" smtClean="0"/>
              <a:t>Asymptomatic) </a:t>
            </a:r>
            <a:r>
              <a:rPr lang="en-US" sz="4000" dirty="0"/>
              <a:t>Syphilis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3581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</a:t>
            </a:r>
            <a:r>
              <a:rPr lang="en-US" dirty="0" smtClean="0"/>
              <a:t>nterpretation of syphilis serology results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Differentiation of 3 </a:t>
            </a:r>
            <a:r>
              <a:rPr lang="en-US" dirty="0"/>
              <a:t>l</a:t>
            </a:r>
            <a:r>
              <a:rPr lang="en-US" dirty="0" smtClean="0"/>
              <a:t>atent </a:t>
            </a:r>
            <a:r>
              <a:rPr lang="en-US" dirty="0"/>
              <a:t>s</a:t>
            </a:r>
            <a:r>
              <a:rPr lang="en-US" dirty="0" smtClean="0"/>
              <a:t>yphilis stages</a:t>
            </a:r>
          </a:p>
          <a:p>
            <a:pPr marL="862013" lvl="1">
              <a:spcBef>
                <a:spcPts val="0"/>
              </a:spcBef>
              <a:tabLst>
                <a:tab pos="862013" algn="l"/>
              </a:tabLst>
            </a:pPr>
            <a:r>
              <a:rPr lang="en-US" sz="3200" dirty="0" smtClean="0"/>
              <a:t>Early </a:t>
            </a:r>
            <a:r>
              <a:rPr lang="en-US" sz="3200" dirty="0" smtClean="0"/>
              <a:t>Latent (acquired &lt; 12mo ago)</a:t>
            </a:r>
            <a:endParaRPr lang="en-US" sz="3200" dirty="0" smtClean="0"/>
          </a:p>
          <a:p>
            <a:pPr marL="862013" lvl="1">
              <a:spcBef>
                <a:spcPts val="0"/>
              </a:spcBef>
              <a:tabLst>
                <a:tab pos="862013" algn="l"/>
              </a:tabLst>
            </a:pPr>
            <a:r>
              <a:rPr lang="en-US" sz="3200" dirty="0" smtClean="0"/>
              <a:t>Late </a:t>
            </a:r>
            <a:r>
              <a:rPr lang="en-US" sz="3200" dirty="0"/>
              <a:t>Latent (acquired </a:t>
            </a:r>
            <a:r>
              <a:rPr lang="en-US" sz="3200" dirty="0" smtClean="0"/>
              <a:t>&gt; 12mo </a:t>
            </a:r>
            <a:r>
              <a:rPr lang="en-US" sz="3200" dirty="0"/>
              <a:t>ago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pPr marL="862013" lvl="1">
              <a:spcBef>
                <a:spcPts val="0"/>
              </a:spcBef>
              <a:tabLst>
                <a:tab pos="862013" algn="l"/>
              </a:tabLst>
            </a:pPr>
            <a:r>
              <a:rPr lang="en-US" sz="3200" dirty="0" smtClean="0"/>
              <a:t>Latent of unknown </a:t>
            </a:r>
            <a:r>
              <a:rPr lang="en-US" sz="3200" dirty="0" smtClean="0"/>
              <a:t>duration (acquired ?)</a:t>
            </a:r>
            <a:endParaRPr lang="en-US" sz="3200" dirty="0" smtClean="0"/>
          </a:p>
          <a:p>
            <a:pPr marL="347663">
              <a:spcBef>
                <a:spcPts val="1800"/>
              </a:spcBef>
            </a:pPr>
            <a:r>
              <a:rPr lang="en-US" dirty="0" smtClean="0"/>
              <a:t>Detection of asymptomatic infections through appropriate screening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7200" y="1143000"/>
            <a:ext cx="80772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523327"/>
              </p:ext>
            </p:extLst>
          </p:nvPr>
        </p:nvGraphicFramePr>
        <p:xfrm>
          <a:off x="457200" y="533400"/>
          <a:ext cx="8305800" cy="57838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600"/>
                <a:gridCol w="3429000"/>
                <a:gridCol w="3124200"/>
              </a:tblGrid>
              <a:tr h="533400"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 smtClean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NON-TREPONEMAL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 smtClean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(e.g. RPR, VDRL)</a:t>
                      </a:r>
                      <a:endParaRPr lang="en-US" sz="18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dirty="0" smtClean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TREPONEME-SPECIFIC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 smtClean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(e.g. FTA-ABS, TPPA,</a:t>
                      </a:r>
                      <a:r>
                        <a:rPr lang="en-US" sz="1800" b="1" u="none" baseline="0" dirty="0" smtClean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EIA)</a:t>
                      </a:r>
                      <a:endParaRPr lang="en-US" sz="18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</a:tr>
              <a:tr h="625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7338" algn="l"/>
                        </a:tabLst>
                        <a:defRPr/>
                      </a:pPr>
                      <a:r>
                        <a:rPr lang="en-US" sz="2000" b="1" dirty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000" b="1" dirty="0" smtClean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Serum Ab</a:t>
                      </a:r>
                      <a:endParaRPr lang="en-US" sz="20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7338" algn="l"/>
                        </a:tabLst>
                      </a:pPr>
                      <a:r>
                        <a:rPr lang="en-US" sz="2000" b="1" dirty="0" smtClean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	Detected  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Antibody 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o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cardiolipin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-cholesterol-lecithin antigen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Antibody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to r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ecombinant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treponemal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antigen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1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7338" algn="l"/>
                        </a:tabLst>
                      </a:pPr>
                      <a:r>
                        <a:rPr lang="en-US" sz="2000" b="1" dirty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2. Type of </a:t>
                      </a:r>
                      <a:r>
                        <a:rPr lang="en-US" sz="2000" b="1" dirty="0" smtClean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	result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Provides both qualitative (reactive vs. non-reactive) and qualitative (titer) results </a:t>
                      </a:r>
                    </a:p>
                  </a:txBody>
                  <a:tcPr marL="50800" marR="50800" marT="50800" marB="508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Qualitative result only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1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7338" algn="l"/>
                        </a:tabLst>
                      </a:pPr>
                      <a:r>
                        <a:rPr lang="en-US" sz="2000" b="1" dirty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3. Test </a:t>
                      </a:r>
                      <a:r>
                        <a:rPr lang="en-US" sz="2000" b="1" dirty="0" smtClean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	difficulty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7338" algn="l"/>
                        </a:tabLst>
                      </a:pPr>
                      <a:r>
                        <a:rPr lang="en-US" sz="2000" b="1" dirty="0" smtClean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	&amp;</a:t>
                      </a:r>
                      <a:r>
                        <a:rPr lang="en-US" sz="2000" b="1" baseline="0" dirty="0" smtClean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cost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R w="12700" cmpd="sng">
                      <a:noFill/>
                    </a:ln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Performed manually with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visual interpretation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1206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more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labor/time intensive</a:t>
                      </a:r>
                    </a:p>
                  </a:txBody>
                  <a:tcPr marL="50800" marR="50800" marT="50800" marB="508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065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 panose="020B0604020202020204" pitchFamily="34" charset="0"/>
                        <a:buNone/>
                        <a:tabLst>
                          <a:tab pos="15557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Can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be 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utomated;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2065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cost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saving for large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	volume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laboratories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3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b="1" dirty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. Specificity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solidFill>
                      <a:srgbClr val="3333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Imperfect specificity</a:t>
                      </a:r>
                      <a:endParaRPr lang="en-US" sz="20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1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355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Arial" panose="020B0604020202020204" pitchFamily="34" charset="0"/>
                        <a:buChar char="•"/>
                        <a:tabLst>
                          <a:tab pos="207645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Biologic False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Positive</a:t>
                      </a:r>
                    </a:p>
                    <a:p>
                      <a:pPr marL="46355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Arial" panose="020B0604020202020204" pitchFamily="34" charset="0"/>
                        <a:buChar char="•"/>
                        <a:tabLst>
                          <a:tab pos="20764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Lower specificity,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therefore must be confirmed by a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treponeme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-specific test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Arial" panose="020B0604020202020204" pitchFamily="34" charset="0"/>
                        <a:buChar char="•"/>
                        <a:tabLst>
                          <a:tab pos="207645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Cross-reacting serum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antibodies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Arial" panose="020B0604020202020204" pitchFamily="34" charset="0"/>
                        <a:buChar char="•"/>
                        <a:tabLst>
                          <a:tab pos="207645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Greater specificity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therefore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traditionally used to confirm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pos. non-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treponemal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result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9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959089"/>
              </p:ext>
            </p:extLst>
          </p:nvPr>
        </p:nvGraphicFramePr>
        <p:xfrm>
          <a:off x="381000" y="381000"/>
          <a:ext cx="8305800" cy="6167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5000"/>
                <a:gridCol w="3048000"/>
                <a:gridCol w="3352800"/>
              </a:tblGrid>
              <a:tr h="0"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 smtClean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NON-TREPONEMAL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TREPONEME-SPECIFIC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</a:tr>
              <a:tr h="6251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2000" b="1" dirty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5. Association </a:t>
                      </a:r>
                      <a:r>
                        <a:rPr lang="en-US" sz="2000" b="1" dirty="0" smtClean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 	with </a:t>
                      </a:r>
                      <a:r>
                        <a:rPr lang="en-US" sz="2000" b="1" dirty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disease </a:t>
                      </a:r>
                      <a:r>
                        <a:rPr lang="en-US" sz="2000" b="1" dirty="0" smtClean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	activity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YES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68275" marR="0" lvl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 panose="020B0604020202020204" pitchFamily="34" charset="0"/>
                        <a:buChar char="•"/>
                        <a:tabLst>
                          <a:tab pos="51752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Titers decline following Rx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and rises with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reinfection</a:t>
                      </a:r>
                    </a:p>
                    <a:p>
                      <a:pPr marL="168275" marR="0" lvl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 panose="020B0604020202020204" pitchFamily="34" charset="0"/>
                        <a:buChar char="•"/>
                        <a:tabLst>
                          <a:tab pos="517525" algn="l"/>
                        </a:tabLst>
                      </a:pPr>
                      <a:endParaRPr lang="en-US" sz="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  <a:p>
                      <a:pPr marL="168275" marR="0" lvl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 panose="020B0604020202020204" pitchFamily="34" charset="0"/>
                        <a:buChar char="•"/>
                        <a:tabLst>
                          <a:tab pos="51752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Often reverts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non-reactive after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successful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Rx</a:t>
                      </a:r>
                    </a:p>
                    <a:p>
                      <a:pPr marL="168275" marR="0" lvl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 panose="020B0604020202020204" pitchFamily="34" charset="0"/>
                        <a:buChar char="•"/>
                        <a:tabLst>
                          <a:tab pos="517525" algn="l"/>
                        </a:tabLst>
                      </a:pPr>
                      <a:endParaRPr lang="en-US" sz="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  <a:p>
                      <a:pPr marL="168275" marR="0" lvl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 panose="020B0604020202020204" pitchFamily="34" charset="0"/>
                        <a:buChar char="•"/>
                        <a:tabLst>
                          <a:tab pos="51752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May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revert back to non-reactive even without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treatment after prolonged latency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NO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  <a:p>
                      <a:pPr marL="168275" marR="0" lvl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Can't distinguish current active (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unRxed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) from past inactive (previously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Rx'ed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/cured)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infection</a:t>
                      </a:r>
                    </a:p>
                    <a:p>
                      <a:pPr marL="168275" marR="0" lvl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n-US" sz="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  <a:p>
                      <a:pPr marL="168275" marR="0" lvl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Generally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long-lasting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reactivity despite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curative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Rx</a:t>
                      </a:r>
                    </a:p>
                    <a:p>
                      <a:pPr marL="168275" marR="0" lvl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n-US" sz="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  <a:p>
                      <a:pPr marL="168275" marR="0" lvl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May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be able to detect old untreated infection (where RPR lost its reactivity due to low disease activity)</a:t>
                      </a:r>
                    </a:p>
                  </a:txBody>
                  <a:tcPr marL="50800" marR="50800" marT="50800" marB="50800"/>
                </a:tc>
              </a:tr>
              <a:tr h="40640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363" algn="l"/>
                        </a:tabLst>
                      </a:pPr>
                      <a:r>
                        <a:rPr lang="en-US" sz="2000" b="1" dirty="0" smtClean="0">
                          <a:solidFill>
                            <a:srgbClr val="FEFEFE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6. Clinical 	 uses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solidFill>
                      <a:srgbClr val="3333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Screening patient with no past history of syphilis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251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8275" marR="0" lvl="2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 panose="020B0604020202020204" pitchFamily="34" charset="0"/>
                        <a:buChar char="•"/>
                        <a:tabLst>
                          <a:tab pos="76898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Measure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post-Rx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response</a:t>
                      </a:r>
                    </a:p>
                    <a:p>
                      <a:pPr marL="168275" marR="0" lvl="2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 panose="020B0604020202020204" pitchFamily="34" charset="0"/>
                        <a:buChar char="•"/>
                        <a:tabLst>
                          <a:tab pos="768985" algn="l"/>
                        </a:tabLst>
                      </a:pPr>
                      <a:endParaRPr lang="en-US" sz="6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  <a:p>
                      <a:pPr marL="168275" marR="0" lvl="2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 panose="020B0604020202020204" pitchFamily="34" charset="0"/>
                        <a:buChar char="•"/>
                        <a:tabLst>
                          <a:tab pos="76898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Detect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ASx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re-infection in pts w/ past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Hx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Rx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+mj-lt"/>
                        <a:buNone/>
                        <a:tabLst>
                          <a:tab pos="311785" algn="l"/>
                        </a:tabLst>
                      </a:pPr>
                      <a:endParaRPr lang="en-US" sz="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  <a:p>
                      <a:pPr marL="46355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 panose="020B0604020202020204" pitchFamily="34" charset="0"/>
                        <a:buChar char="•"/>
                        <a:tabLst>
                          <a:tab pos="31178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Confirm a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pos. non-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treponemal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result</a:t>
                      </a:r>
                    </a:p>
                    <a:p>
                      <a:pPr marL="46355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 panose="020B0604020202020204" pitchFamily="34" charset="0"/>
                        <a:buChar char="•"/>
                        <a:tabLst>
                          <a:tab pos="311785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May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be able to detect old untreated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infection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9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52400" y="5486400"/>
            <a:ext cx="3276600" cy="381000"/>
          </a:xfrm>
          <a:prstGeom prst="rect">
            <a:avLst/>
          </a:prstGeom>
          <a:solidFill>
            <a:srgbClr val="3E003E"/>
          </a:solidFill>
          <a:ln w="19050" cap="flat" cmpd="sng" algn="ctr">
            <a:solidFill>
              <a:srgbClr val="FF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9933"/>
                </a:solidFill>
                <a:latin typeface="Arial" pitchFamily="34" charset="0"/>
              </a:rPr>
              <a:t>Serologic Interpretation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114800" cy="57150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RPR Non-Reactive /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FTA-ABS Non-Reactive</a:t>
            </a:r>
            <a:endParaRPr lang="en-US" sz="600" b="1" dirty="0" smtClean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No Syphilis Diagnosis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Incubating syphilis infection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Very Early Primary Syphilis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endParaRPr lang="en-US" sz="20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endParaRPr lang="en-US" sz="2000" b="1" dirty="0" smtClean="0">
              <a:solidFill>
                <a:srgbClr val="FFCC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endParaRPr lang="en-US" sz="2000" b="1" dirty="0" smtClean="0">
              <a:solidFill>
                <a:srgbClr val="FFCC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endParaRPr lang="en-US" sz="2000" b="1" dirty="0" smtClean="0">
              <a:solidFill>
                <a:srgbClr val="FFCC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endParaRPr lang="en-US" sz="1400" b="1" dirty="0" smtClean="0">
              <a:solidFill>
                <a:srgbClr val="FFCC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endParaRPr lang="en-US" sz="1600" b="1" dirty="0" smtClean="0">
              <a:solidFill>
                <a:srgbClr val="FFCC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RPR </a:t>
            </a:r>
            <a:r>
              <a:rPr lang="en-US" sz="2000" b="1" dirty="0" smtClean="0">
                <a:solidFill>
                  <a:srgbClr val="FF99CC"/>
                </a:solidFill>
                <a:latin typeface="Arial" pitchFamily="34" charset="0"/>
                <a:cs typeface="Times New Roman" pitchFamily="18" charset="0"/>
              </a:rPr>
              <a:t>Reactive</a:t>
            </a: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 /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FTA-ABS Non-Reactive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Biologic False Positive</a:t>
            </a:r>
          </a:p>
          <a:p>
            <a:pPr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False-negative           </a:t>
            </a:r>
            <a:r>
              <a:rPr lang="en-US" sz="2000" b="1" i="1" dirty="0" err="1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Treponemal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Test (rare)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  <a:buFontTx/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endParaRPr lang="en-US" sz="2000" dirty="0" smtClean="0">
              <a:latin typeface="Arial" pitchFamily="34" charset="0"/>
            </a:endParaRP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066800"/>
            <a:ext cx="4953000" cy="4114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RPR Non-Reactive/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FTA-ABS </a:t>
            </a:r>
            <a:r>
              <a:rPr lang="en-US" sz="2000" b="1" dirty="0" smtClean="0">
                <a:solidFill>
                  <a:srgbClr val="FF99CC"/>
                </a:solidFill>
                <a:latin typeface="Arial" pitchFamily="34" charset="0"/>
                <a:cs typeface="Times New Roman" pitchFamily="18" charset="0"/>
              </a:rPr>
              <a:t>Reactive</a:t>
            </a:r>
            <a:endParaRPr lang="en-US" sz="600" b="1" dirty="0" smtClean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Very Early Primary Syphilis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Secondary Syphilis w/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Prozone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(1-2%)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Late untreated syphilis 			w/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sero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-reversal of RPR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History of Treated Syphilis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Syphilis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Rxed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inadvertently in past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False-negative Non-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Treponemal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test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False-positive </a:t>
            </a:r>
            <a:r>
              <a:rPr lang="en-US" sz="2000" b="1" i="1" dirty="0" err="1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Treponemal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Test (rare)</a:t>
            </a:r>
            <a:r>
              <a:rPr lang="en-US" sz="2000" b="1" dirty="0" smtClean="0">
                <a:latin typeface="Arial" pitchFamily="34" charset="0"/>
              </a:rPr>
              <a:t> </a:t>
            </a:r>
            <a:r>
              <a:rPr lang="en-US" sz="2000" b="1" dirty="0" smtClean="0">
                <a:solidFill>
                  <a:srgbClr val="292526"/>
                </a:solidFill>
                <a:latin typeface="Arial" pitchFamily="34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endParaRPr lang="en-US" sz="1400" b="1" dirty="0" smtClean="0">
              <a:solidFill>
                <a:srgbClr val="292526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RPR </a:t>
            </a:r>
            <a:r>
              <a:rPr lang="en-US" sz="2000" b="1" dirty="0" smtClean="0">
                <a:solidFill>
                  <a:srgbClr val="FF99CC"/>
                </a:solidFill>
                <a:latin typeface="Arial" pitchFamily="34" charset="0"/>
                <a:cs typeface="Times New Roman" pitchFamily="18" charset="0"/>
              </a:rPr>
              <a:t>Reactive</a:t>
            </a: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 /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FTA-ABS </a:t>
            </a:r>
            <a:r>
              <a:rPr lang="en-US" sz="2000" b="1" dirty="0" smtClean="0">
                <a:solidFill>
                  <a:srgbClr val="FF99CC"/>
                </a:solidFill>
                <a:latin typeface="Arial" pitchFamily="34" charset="0"/>
                <a:cs typeface="Times New Roman" pitchFamily="18" charset="0"/>
              </a:rPr>
              <a:t>Reactive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Positive Syphilis Diagnosis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Lyme disease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Endemic (non-sexual)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treponemal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ds</a:t>
            </a:r>
          </a:p>
        </p:txBody>
      </p:sp>
      <p:sp>
        <p:nvSpPr>
          <p:cNvPr id="133127" name="Line 9"/>
          <p:cNvSpPr>
            <a:spLocks noChangeShapeType="1"/>
          </p:cNvSpPr>
          <p:nvPr/>
        </p:nvSpPr>
        <p:spPr bwMode="auto">
          <a:xfrm>
            <a:off x="152400" y="838200"/>
            <a:ext cx="88392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28600" y="1752600"/>
            <a:ext cx="3352800" cy="1588"/>
          </a:xfrm>
          <a:prstGeom prst="line">
            <a:avLst/>
          </a:prstGeom>
          <a:ln>
            <a:solidFill>
              <a:srgbClr val="FFCC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228600" y="5410200"/>
            <a:ext cx="3352800" cy="1588"/>
          </a:xfrm>
          <a:prstGeom prst="line">
            <a:avLst/>
          </a:prstGeom>
          <a:ln>
            <a:solidFill>
              <a:srgbClr val="FFCC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3886200" y="1752600"/>
            <a:ext cx="4876800" cy="0"/>
          </a:xfrm>
          <a:prstGeom prst="line">
            <a:avLst/>
          </a:prstGeom>
          <a:ln>
            <a:solidFill>
              <a:srgbClr val="FFCC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3886200" y="5410200"/>
            <a:ext cx="4800600" cy="0"/>
          </a:xfrm>
          <a:prstGeom prst="line">
            <a:avLst/>
          </a:prstGeom>
          <a:ln>
            <a:solidFill>
              <a:srgbClr val="FFCC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3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 FALSE POSITIVE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</a:p>
        </p:txBody>
      </p:sp>
      <p:sp>
        <p:nvSpPr>
          <p:cNvPr id="790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Physiologic</a:t>
            </a:r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Vaccinations</a:t>
            </a:r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Smallpox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Typhoid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fever</a:t>
            </a:r>
            <a:endParaRPr lang="en-US" sz="2000" b="1" u="sng" dirty="0" smtClean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Infections</a:t>
            </a:r>
            <a:endParaRPr lang="en-US" sz="20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Herpes varicella-zoster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Herpes simplex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Infectious mononucleosis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Measles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Mumps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hepatitis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-conversion illness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Pneumonia (incl. Mycoplasma)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Lyme disease</a:t>
            </a:r>
          </a:p>
        </p:txBody>
      </p:sp>
      <p:sp>
        <p:nvSpPr>
          <p:cNvPr id="790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219200"/>
            <a:ext cx="4495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Physiologic</a:t>
            </a:r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Infection</a:t>
            </a:r>
            <a:endParaRPr lang="en-US" sz="2000" b="1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Malaria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HIV/AIDS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Autoimmune Disorders</a:t>
            </a:r>
            <a:endParaRPr lang="en-US" sz="20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Lupus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Rheumatoid arthritis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Autoimmune thyroiditis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Conditions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Malnutrition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Malignancy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Hepatic cirrhosis</a:t>
            </a:r>
          </a:p>
          <a:p>
            <a:pPr marL="46355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Intravenous drug use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0532" name="Line 5"/>
          <p:cNvSpPr>
            <a:spLocks noChangeShapeType="1"/>
          </p:cNvSpPr>
          <p:nvPr/>
        </p:nvSpPr>
        <p:spPr bwMode="auto">
          <a:xfrm>
            <a:off x="228600" y="685800"/>
            <a:ext cx="89154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0533" name="Text Box 6"/>
          <p:cNvSpPr txBox="1">
            <a:spLocks noChangeArrowheads="1"/>
          </p:cNvSpPr>
          <p:nvPr/>
        </p:nvSpPr>
        <p:spPr bwMode="auto">
          <a:xfrm>
            <a:off x="483639" y="762000"/>
            <a:ext cx="39835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(&lt; 6 months</a:t>
            </a:r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0534" name="Text Box 7"/>
          <p:cNvSpPr txBox="1">
            <a:spLocks noChangeArrowheads="1"/>
          </p:cNvSpPr>
          <p:nvPr/>
        </p:nvSpPr>
        <p:spPr bwMode="auto">
          <a:xfrm>
            <a:off x="4950861" y="762000"/>
            <a:ext cx="3888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6 </a:t>
            </a:r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  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" y="1219200"/>
            <a:ext cx="403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953000" y="1219200"/>
            <a:ext cx="388619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5310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733800" y="914400"/>
            <a:ext cx="5257800" cy="3733800"/>
          </a:xfrm>
          <a:prstGeom prst="rect">
            <a:avLst/>
          </a:prstGeom>
          <a:solidFill>
            <a:srgbClr val="3E003E"/>
          </a:solidFill>
          <a:ln w="19050" cap="flat" cmpd="sng" algn="ctr">
            <a:solidFill>
              <a:srgbClr val="FF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9933"/>
                </a:solidFill>
                <a:latin typeface="Arial" pitchFamily="34" charset="0"/>
              </a:rPr>
              <a:t>Serologic Interpretation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114800" cy="57150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RPR Non-Reactive /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FTA-ABS Non-Reactive</a:t>
            </a:r>
            <a:endParaRPr lang="en-US" sz="600" b="1" dirty="0" smtClean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No Syphilis Diagnosis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Incubating syphilis infection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Very Early Primary Syphilis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endParaRPr lang="en-US" sz="20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endParaRPr lang="en-US" sz="2000" b="1" dirty="0" smtClean="0">
              <a:solidFill>
                <a:srgbClr val="FFCC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endParaRPr lang="en-US" sz="2000" b="1" dirty="0" smtClean="0">
              <a:solidFill>
                <a:srgbClr val="FFCC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endParaRPr lang="en-US" sz="2000" b="1" dirty="0" smtClean="0">
              <a:solidFill>
                <a:srgbClr val="FFCC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endParaRPr lang="en-US" sz="1400" b="1" dirty="0" smtClean="0">
              <a:solidFill>
                <a:srgbClr val="FFCC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endParaRPr lang="en-US" sz="1600" b="1" dirty="0" smtClean="0">
              <a:solidFill>
                <a:srgbClr val="FFCC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RPR </a:t>
            </a:r>
            <a:r>
              <a:rPr lang="en-US" sz="2000" b="1" dirty="0" smtClean="0">
                <a:solidFill>
                  <a:srgbClr val="FF99CC"/>
                </a:solidFill>
                <a:latin typeface="Arial" pitchFamily="34" charset="0"/>
                <a:cs typeface="Times New Roman" pitchFamily="18" charset="0"/>
              </a:rPr>
              <a:t>Reactive</a:t>
            </a: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 /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FTA-ABS Non-Reactive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Biologic False Positive</a:t>
            </a:r>
          </a:p>
          <a:p>
            <a:pPr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False-negative           </a:t>
            </a:r>
            <a:r>
              <a:rPr lang="en-US" sz="2000" b="1" i="1" dirty="0" err="1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Treponemal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Test (rare)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  <a:buFontTx/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endParaRPr lang="en-US" sz="2000" dirty="0" smtClean="0">
              <a:latin typeface="Arial" pitchFamily="34" charset="0"/>
            </a:endParaRP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066800"/>
            <a:ext cx="4953000" cy="4114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RPR Non-Reactive/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FTA-ABS </a:t>
            </a:r>
            <a:r>
              <a:rPr lang="en-US" sz="2000" b="1" dirty="0" smtClean="0">
                <a:solidFill>
                  <a:srgbClr val="FF99CC"/>
                </a:solidFill>
                <a:latin typeface="Arial" pitchFamily="34" charset="0"/>
                <a:cs typeface="Times New Roman" pitchFamily="18" charset="0"/>
              </a:rPr>
              <a:t>Reactive</a:t>
            </a:r>
            <a:endParaRPr lang="en-US" sz="600" b="1" dirty="0" smtClean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Very Early Primary Syphilis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Secondary Syphilis w/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Prozone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(1-2%)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Late untreated syphilis 			w/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sero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-reversal of RPR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History of Treated Syphilis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Syphilis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Rxed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inadvertently in past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False-negative Non-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Treponemal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test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False-positive </a:t>
            </a:r>
            <a:r>
              <a:rPr lang="en-US" sz="2000" b="1" i="1" dirty="0" err="1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Treponemal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Test (rare)</a:t>
            </a:r>
            <a:r>
              <a:rPr lang="en-US" sz="2000" b="1" dirty="0" smtClean="0">
                <a:latin typeface="Arial" pitchFamily="34" charset="0"/>
              </a:rPr>
              <a:t> </a:t>
            </a:r>
            <a:r>
              <a:rPr lang="en-US" sz="2000" b="1" dirty="0" smtClean="0">
                <a:solidFill>
                  <a:srgbClr val="292526"/>
                </a:solidFill>
                <a:latin typeface="Arial" pitchFamily="34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endParaRPr lang="en-US" sz="1400" b="1" dirty="0" smtClean="0">
              <a:solidFill>
                <a:srgbClr val="292526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RPR </a:t>
            </a:r>
            <a:r>
              <a:rPr lang="en-US" sz="2000" b="1" dirty="0" smtClean="0">
                <a:solidFill>
                  <a:srgbClr val="FF99CC"/>
                </a:solidFill>
                <a:latin typeface="Arial" pitchFamily="34" charset="0"/>
                <a:cs typeface="Times New Roman" pitchFamily="18" charset="0"/>
              </a:rPr>
              <a:t>Reactive</a:t>
            </a: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 /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2000" b="1" dirty="0" smtClean="0">
                <a:solidFill>
                  <a:srgbClr val="FFCC00"/>
                </a:solidFill>
                <a:latin typeface="Arial" pitchFamily="34" charset="0"/>
                <a:cs typeface="Times New Roman" pitchFamily="18" charset="0"/>
              </a:rPr>
              <a:t>FTA-ABS </a:t>
            </a:r>
            <a:r>
              <a:rPr lang="en-US" sz="2000" b="1" dirty="0" smtClean="0">
                <a:solidFill>
                  <a:srgbClr val="FF99CC"/>
                </a:solidFill>
                <a:latin typeface="Arial" pitchFamily="34" charset="0"/>
                <a:cs typeface="Times New Roman" pitchFamily="18" charset="0"/>
              </a:rPr>
              <a:t>Reactive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Positive Syphilis Diagnosis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Lyme disease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Endemic (non-sexual)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treponemal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ds</a:t>
            </a:r>
          </a:p>
        </p:txBody>
      </p:sp>
      <p:sp>
        <p:nvSpPr>
          <p:cNvPr id="133127" name="Line 9"/>
          <p:cNvSpPr>
            <a:spLocks noChangeShapeType="1"/>
          </p:cNvSpPr>
          <p:nvPr/>
        </p:nvSpPr>
        <p:spPr bwMode="auto">
          <a:xfrm>
            <a:off x="152400" y="838200"/>
            <a:ext cx="88392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128" name="TextBox 10"/>
          <p:cNvSpPr txBox="1">
            <a:spLocks noChangeArrowheads="1"/>
          </p:cNvSpPr>
          <p:nvPr/>
        </p:nvSpPr>
        <p:spPr bwMode="auto">
          <a:xfrm>
            <a:off x="6324600" y="1030069"/>
            <a:ext cx="2621230" cy="646331"/>
          </a:xfrm>
          <a:prstGeom prst="rect">
            <a:avLst/>
          </a:prstGeom>
          <a:noFill/>
          <a:ln w="9525">
            <a:solidFill>
              <a:srgbClr val="CCFF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FF99"/>
                </a:solidFill>
                <a:latin typeface="Arial" pitchFamily="34" charset="0"/>
                <a:cs typeface="Arial" pitchFamily="34" charset="0"/>
              </a:rPr>
              <a:t>Screening IgG </a:t>
            </a:r>
            <a:r>
              <a:rPr lang="en-US" dirty="0" smtClean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Reactive</a:t>
            </a:r>
            <a:endParaRPr lang="en-US" dirty="0">
              <a:solidFill>
                <a:srgbClr val="CCFF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CCFF99"/>
                </a:solidFill>
                <a:latin typeface="Arial" pitchFamily="34" charset="0"/>
                <a:cs typeface="Arial" pitchFamily="34" charset="0"/>
              </a:rPr>
              <a:t>With RPR </a:t>
            </a:r>
            <a:r>
              <a:rPr lang="en-US" dirty="0" err="1">
                <a:solidFill>
                  <a:srgbClr val="CCFF99"/>
                </a:solidFill>
                <a:latin typeface="Arial" pitchFamily="34" charset="0"/>
                <a:cs typeface="Arial" pitchFamily="34" charset="0"/>
              </a:rPr>
              <a:t>NonReactive</a:t>
            </a:r>
            <a:endParaRPr lang="en-US" dirty="0">
              <a:solidFill>
                <a:srgbClr val="CCFF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28600" y="1752600"/>
            <a:ext cx="3352800" cy="1588"/>
          </a:xfrm>
          <a:prstGeom prst="line">
            <a:avLst/>
          </a:prstGeom>
          <a:ln>
            <a:solidFill>
              <a:srgbClr val="FFCC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228600" y="5410200"/>
            <a:ext cx="3352800" cy="1588"/>
          </a:xfrm>
          <a:prstGeom prst="line">
            <a:avLst/>
          </a:prstGeom>
          <a:ln>
            <a:solidFill>
              <a:srgbClr val="FFCC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3886200" y="1752600"/>
            <a:ext cx="4876800" cy="0"/>
          </a:xfrm>
          <a:prstGeom prst="line">
            <a:avLst/>
          </a:prstGeom>
          <a:ln>
            <a:solidFill>
              <a:srgbClr val="FFCC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3886200" y="5410200"/>
            <a:ext cx="4800600" cy="0"/>
          </a:xfrm>
          <a:prstGeom prst="line">
            <a:avLst/>
          </a:prstGeom>
          <a:ln>
            <a:solidFill>
              <a:srgbClr val="FFCC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Bent Arrow 7"/>
          <p:cNvSpPr/>
          <p:nvPr/>
        </p:nvSpPr>
        <p:spPr bwMode="auto">
          <a:xfrm>
            <a:off x="7696200" y="304800"/>
            <a:ext cx="1447800" cy="725269"/>
          </a:xfrm>
          <a:prstGeom prst="bentArrow">
            <a:avLst>
              <a:gd name="adj1" fmla="val 25000"/>
              <a:gd name="adj2" fmla="val 36294"/>
              <a:gd name="adj3" fmla="val 33471"/>
              <a:gd name="adj4" fmla="val 43750"/>
            </a:avLst>
          </a:prstGeom>
          <a:solidFill>
            <a:srgbClr val="CCFF99"/>
          </a:solidFill>
          <a:ln w="9525" cap="flat" cmpd="sng" algn="ctr">
            <a:solidFill>
              <a:srgbClr val="CC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3128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3600" y="0"/>
            <a:ext cx="9267600" cy="6863596"/>
            <a:chOff x="0" y="-2798"/>
            <a:chExt cx="9144000" cy="6863596"/>
          </a:xfrm>
        </p:grpSpPr>
        <p:sp>
          <p:nvSpPr>
            <p:cNvPr id="5" name="Rectangle 4"/>
            <p:cNvSpPr/>
            <p:nvPr/>
          </p:nvSpPr>
          <p:spPr>
            <a:xfrm>
              <a:off x="118081" y="-2798"/>
              <a:ext cx="9025919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cxnSp>
        <p:nvCxnSpPr>
          <p:cNvPr id="36" name="Straight Arrow Connector 35"/>
          <p:cNvCxnSpPr/>
          <p:nvPr/>
        </p:nvCxnSpPr>
        <p:spPr>
          <a:xfrm>
            <a:off x="1400099" y="4573286"/>
            <a:ext cx="0" cy="49906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Flowchart: Alternate Process 42"/>
          <p:cNvSpPr/>
          <p:nvPr/>
        </p:nvSpPr>
        <p:spPr>
          <a:xfrm>
            <a:off x="6248400" y="855863"/>
            <a:ext cx="2694926" cy="1482566"/>
          </a:xfrm>
          <a:prstGeom prst="flowChartAlternateProcess">
            <a:avLst/>
          </a:prstGeom>
          <a:solidFill>
            <a:srgbClr val="8E143A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4300" lvl="1" indent="-1143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Ulcer on exa</a:t>
            </a:r>
            <a:r>
              <a:rPr lang="en-US" sz="1600" dirty="0">
                <a:solidFill>
                  <a:prstClr val="white"/>
                </a:solidFill>
              </a:rPr>
              <a:t>m</a:t>
            </a:r>
            <a:endParaRPr lang="en-US" sz="1600" dirty="0" smtClean="0">
              <a:solidFill>
                <a:prstClr val="white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1600" dirty="0">
                <a:solidFill>
                  <a:prstClr val="white"/>
                </a:solidFill>
              </a:rPr>
              <a:t>	</a:t>
            </a:r>
            <a:r>
              <a:rPr lang="en-US" sz="1600" dirty="0" smtClean="0">
                <a:solidFill>
                  <a:prstClr val="white"/>
                </a:solidFill>
                <a:sym typeface="Wingdings" panose="05000000000000000000" pitchFamily="2" charset="2"/>
              </a:rPr>
              <a:t>- p</a:t>
            </a:r>
            <a:r>
              <a:rPr lang="en-US" sz="1600" dirty="0" smtClean="0">
                <a:solidFill>
                  <a:prstClr val="white"/>
                </a:solidFill>
              </a:rPr>
              <a:t>resumptive Rx</a:t>
            </a:r>
          </a:p>
          <a:p>
            <a:pPr marL="0" lvl="1" defTabSz="457200" fontAlgn="auto"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1600" dirty="0" smtClean="0">
                <a:solidFill>
                  <a:prstClr val="white"/>
                </a:solidFill>
              </a:rPr>
              <a:t>	- lesion-based test</a:t>
            </a:r>
          </a:p>
          <a:p>
            <a:pPr marL="0" lvl="1" defTabSz="457200" fontAlgn="auto">
              <a:spcBef>
                <a:spcPts val="0"/>
              </a:spcBef>
              <a:spcAft>
                <a:spcPts val="0"/>
              </a:spcAft>
              <a:tabLst>
                <a:tab pos="171450" algn="l"/>
              </a:tabLst>
            </a:pPr>
            <a:r>
              <a:rPr lang="en-US" sz="1600" dirty="0" smtClean="0">
                <a:solidFill>
                  <a:prstClr val="white"/>
                </a:solidFill>
              </a:rPr>
              <a:t>	- repeat serology 2wks</a:t>
            </a:r>
          </a:p>
          <a:p>
            <a:pPr marL="114300" lvl="1" indent="-1143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600" dirty="0" smtClean="0">
                <a:solidFill>
                  <a:prstClr val="white"/>
                </a:solidFill>
              </a:rPr>
              <a:t>Recent expos. to case</a:t>
            </a:r>
            <a:r>
              <a:rPr lang="en-US" sz="1600" dirty="0" smtClean="0">
                <a:solidFill>
                  <a:prstClr val="white"/>
                </a:solidFill>
                <a:sym typeface="Wingdings" panose="05000000000000000000" pitchFamily="2" charset="2"/>
              </a:rPr>
              <a:t> 	- p</a:t>
            </a:r>
            <a:r>
              <a:rPr lang="en-US" sz="1600" dirty="0" smtClean="0">
                <a:solidFill>
                  <a:prstClr val="white"/>
                </a:solidFill>
              </a:rPr>
              <a:t>resumptive Rx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2286000" y="991213"/>
            <a:ext cx="1591646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743200" y="661369"/>
            <a:ext cx="1122763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NON-REACTIVE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76" name="Flowchart: Alternate Process 75"/>
          <p:cNvSpPr/>
          <p:nvPr/>
        </p:nvSpPr>
        <p:spPr>
          <a:xfrm>
            <a:off x="274321" y="3642656"/>
            <a:ext cx="2986679" cy="9223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Second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white"/>
                </a:solidFill>
              </a:rPr>
              <a:t>Treponeme</a:t>
            </a:r>
            <a:r>
              <a:rPr lang="en-US" dirty="0" smtClean="0">
                <a:solidFill>
                  <a:prstClr val="white"/>
                </a:solidFill>
              </a:rPr>
              <a:t>-specific Test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(FTA-ABS, TP-PA, TP Ab</a:t>
            </a:r>
            <a:r>
              <a:rPr lang="en-US" dirty="0">
                <a:solidFill>
                  <a:prstClr val="white"/>
                </a:solidFill>
              </a:rPr>
              <a:t>)</a:t>
            </a:r>
          </a:p>
        </p:txBody>
      </p:sp>
      <p:cxnSp>
        <p:nvCxnSpPr>
          <p:cNvPr id="78" name="Straight Arrow Connector 77"/>
          <p:cNvCxnSpPr>
            <a:endCxn id="66" idx="0"/>
          </p:cNvCxnSpPr>
          <p:nvPr/>
        </p:nvCxnSpPr>
        <p:spPr>
          <a:xfrm>
            <a:off x="1400099" y="1387982"/>
            <a:ext cx="4255" cy="118189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400099" y="1737776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white"/>
                </a:solidFill>
                <a:latin typeface="Century Gothic" panose="020B0502020202020204"/>
              </a:rPr>
              <a:t>REACTIVE</a:t>
            </a:r>
            <a:endParaRPr lang="en-US" sz="160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425325" y="3165069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NON-REACTIVE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415706" y="4653540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NON-REACTIVE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61000" y="3771372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white"/>
                </a:solidFill>
                <a:latin typeface="Century Gothic" panose="020B0502020202020204"/>
              </a:rPr>
              <a:t>REACTIVE</a:t>
            </a:r>
            <a:endParaRPr lang="en-US" sz="160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57599" y="5382161"/>
            <a:ext cx="5370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* </a:t>
            </a:r>
            <a:r>
              <a:rPr lang="en-US" sz="1600" u="sng" dirty="0" smtClean="0">
                <a:solidFill>
                  <a:prstClr val="white"/>
                </a:solidFill>
                <a:latin typeface="Century Gothic" panose="020B0502020202020204"/>
              </a:rPr>
              <a:t>EIA</a:t>
            </a:r>
            <a:r>
              <a:rPr lang="en-US" sz="1600" dirty="0">
                <a:solidFill>
                  <a:prstClr val="white"/>
                </a:solidFill>
                <a:latin typeface="Century Gothic" panose="020B0502020202020204"/>
              </a:rPr>
              <a:t>: Enzyme immunoassay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  </a:t>
            </a:r>
            <a:r>
              <a:rPr lang="en-US" sz="1600" u="sng" dirty="0" smtClean="0">
                <a:solidFill>
                  <a:prstClr val="white"/>
                </a:solidFill>
                <a:latin typeface="Century Gothic" panose="020B0502020202020204"/>
              </a:rPr>
              <a:t>CIA</a:t>
            </a: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: </a:t>
            </a:r>
            <a:r>
              <a:rPr lang="en-US" sz="1600" dirty="0" err="1">
                <a:solidFill>
                  <a:prstClr val="white"/>
                </a:solidFill>
                <a:latin typeface="Century Gothic" panose="020B0502020202020204"/>
              </a:rPr>
              <a:t>C</a:t>
            </a:r>
            <a:r>
              <a:rPr lang="en-US" sz="1600" dirty="0" err="1" smtClean="0">
                <a:solidFill>
                  <a:prstClr val="white"/>
                </a:solidFill>
                <a:latin typeface="Century Gothic" panose="020B0502020202020204"/>
              </a:rPr>
              <a:t>hemiluminescence</a:t>
            </a: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 immunoassay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en-US" sz="1600" u="sng" dirty="0" smtClean="0">
                <a:solidFill>
                  <a:prstClr val="white"/>
                </a:solidFill>
                <a:latin typeface="Century Gothic" panose="020B0502020202020204"/>
              </a:rPr>
              <a:t>MFI</a:t>
            </a: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: Multiplex </a:t>
            </a:r>
            <a:r>
              <a:rPr lang="en-US" sz="1600" dirty="0">
                <a:solidFill>
                  <a:prstClr val="white"/>
                </a:solidFill>
                <a:latin typeface="Century Gothic" panose="020B0502020202020204"/>
              </a:rPr>
              <a:t>flow </a:t>
            </a: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immunoassay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en-US" sz="1600" u="sng" dirty="0" smtClean="0">
                <a:solidFill>
                  <a:prstClr val="white"/>
                </a:solidFill>
                <a:latin typeface="Century Gothic" panose="020B0502020202020204"/>
              </a:rPr>
              <a:t>FTA-ABS</a:t>
            </a:r>
            <a:r>
              <a:rPr lang="en-US" sz="1600" dirty="0">
                <a:solidFill>
                  <a:prstClr val="white"/>
                </a:solidFill>
                <a:latin typeface="Century Gothic" panose="020B0502020202020204"/>
              </a:rPr>
              <a:t>: Fluorescent </a:t>
            </a:r>
            <a:r>
              <a:rPr lang="en-US" sz="1600" dirty="0" err="1">
                <a:solidFill>
                  <a:prstClr val="white"/>
                </a:solidFill>
                <a:latin typeface="Century Gothic" panose="020B0502020202020204"/>
              </a:rPr>
              <a:t>Treponemal</a:t>
            </a:r>
            <a:r>
              <a:rPr lang="en-US" sz="1600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Ab, absorption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en-US" sz="1600" u="sng" dirty="0" smtClean="0">
                <a:solidFill>
                  <a:prstClr val="white"/>
                </a:solidFill>
                <a:latin typeface="Century Gothic" panose="020B0502020202020204"/>
              </a:rPr>
              <a:t>TP-PA</a:t>
            </a: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: </a:t>
            </a:r>
            <a:r>
              <a:rPr lang="en-US" sz="1600" i="1" dirty="0" err="1" smtClean="0">
                <a:solidFill>
                  <a:prstClr val="white"/>
                </a:solidFill>
                <a:latin typeface="Century Gothic" panose="020B0502020202020204"/>
              </a:rPr>
              <a:t>Treponema</a:t>
            </a:r>
            <a:r>
              <a:rPr lang="en-US" sz="1600" i="1" dirty="0" smtClean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en-US" sz="1600" i="1" dirty="0">
                <a:solidFill>
                  <a:prstClr val="white"/>
                </a:solidFill>
                <a:latin typeface="Century Gothic" panose="020B0502020202020204"/>
              </a:rPr>
              <a:t>pallidum</a:t>
            </a:r>
            <a:r>
              <a:rPr lang="en-US" sz="1600" dirty="0">
                <a:solidFill>
                  <a:prstClr val="white"/>
                </a:solidFill>
                <a:latin typeface="Century Gothic" panose="020B0502020202020204"/>
              </a:rPr>
              <a:t> particle </a:t>
            </a: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agglutination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446990" y="2480846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white"/>
                </a:solidFill>
                <a:latin typeface="Century Gothic" panose="020B0502020202020204"/>
              </a:rPr>
              <a:t>REACTIVE</a:t>
            </a:r>
            <a:endParaRPr lang="en-US" sz="160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96" name="Flowchart: Alternate Process 95"/>
          <p:cNvSpPr/>
          <p:nvPr/>
        </p:nvSpPr>
        <p:spPr>
          <a:xfrm>
            <a:off x="4464770" y="2454031"/>
            <a:ext cx="4450630" cy="1172219"/>
          </a:xfrm>
          <a:prstGeom prst="flowChartAlternateProcess">
            <a:avLst/>
          </a:prstGeom>
          <a:solidFill>
            <a:srgbClr val="8E143A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EIA (+); RPR Reactive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u="sng" dirty="0" smtClean="0">
                <a:solidFill>
                  <a:prstClr val="white"/>
                </a:solidFill>
              </a:rPr>
              <a:t>Confirmed Syphilis Infection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 Current, active, untreated Infection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en-US" sz="1600" dirty="0" smtClean="0">
                <a:solidFill>
                  <a:prstClr val="white"/>
                </a:solidFill>
              </a:rPr>
              <a:t>Old treated (r/o re-infection: ? </a:t>
            </a:r>
            <a:r>
              <a:rPr lang="en-US" sz="1600" dirty="0">
                <a:solidFill>
                  <a:prstClr val="white"/>
                </a:solidFill>
              </a:rPr>
              <a:t>t</a:t>
            </a:r>
            <a:r>
              <a:rPr lang="en-US" sz="1600" dirty="0" smtClean="0">
                <a:solidFill>
                  <a:prstClr val="white"/>
                </a:solidFill>
              </a:rPr>
              <a:t>iter rise)</a:t>
            </a:r>
          </a:p>
        </p:txBody>
      </p:sp>
      <p:sp>
        <p:nvSpPr>
          <p:cNvPr id="98" name="Flowchart: Alternate Process 97"/>
          <p:cNvSpPr/>
          <p:nvPr/>
        </p:nvSpPr>
        <p:spPr>
          <a:xfrm>
            <a:off x="4464770" y="3773320"/>
            <a:ext cx="4450630" cy="1606042"/>
          </a:xfrm>
          <a:prstGeom prst="flowChartAlternateProcess">
            <a:avLst/>
          </a:prstGeom>
          <a:solidFill>
            <a:srgbClr val="8E143A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EIA (+); RPR </a:t>
            </a:r>
            <a:r>
              <a:rPr lang="en-US" sz="1600" b="1" dirty="0" smtClean="0">
                <a:solidFill>
                  <a:prstClr val="white"/>
                </a:solidFill>
              </a:rPr>
              <a:t>Reactive; TP-PA Reactive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u="sng" dirty="0" smtClean="0">
                <a:solidFill>
                  <a:prstClr val="white"/>
                </a:solidFill>
              </a:rPr>
              <a:t>Confirmed </a:t>
            </a:r>
            <a:r>
              <a:rPr lang="en-US" sz="1600" u="sng" dirty="0">
                <a:solidFill>
                  <a:prstClr val="white"/>
                </a:solidFill>
              </a:rPr>
              <a:t>Syphilis </a:t>
            </a:r>
            <a:r>
              <a:rPr lang="en-US" sz="1600" u="sng" dirty="0" smtClean="0">
                <a:solidFill>
                  <a:prstClr val="white"/>
                </a:solidFill>
              </a:rPr>
              <a:t>Infection</a:t>
            </a:r>
            <a:endParaRPr lang="en-US" sz="1600" dirty="0" smtClean="0">
              <a:solidFill>
                <a:prstClr val="white"/>
              </a:solidFill>
            </a:endParaRPr>
          </a:p>
          <a:p>
            <a:pPr marL="114300" indent="-1143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Very Early Primary (i.e. </a:t>
            </a:r>
            <a:r>
              <a:rPr lang="en-US" sz="1600" dirty="0" err="1" smtClean="0">
                <a:solidFill>
                  <a:prstClr val="white"/>
                </a:solidFill>
              </a:rPr>
              <a:t>sero</a:t>
            </a:r>
            <a:r>
              <a:rPr lang="en-US" sz="1600" dirty="0" smtClean="0">
                <a:solidFill>
                  <a:prstClr val="white"/>
                </a:solidFill>
              </a:rPr>
              <a:t>-conversion)</a:t>
            </a:r>
          </a:p>
          <a:p>
            <a:pPr marL="114300" indent="-1143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Untreated/ Inadequately Treated</a:t>
            </a:r>
          </a:p>
          <a:p>
            <a:pPr marL="342900" lvl="1" indent="-114300" fontAlgn="auto">
              <a:spcBef>
                <a:spcPts val="0"/>
              </a:spcBef>
              <a:spcAft>
                <a:spcPts val="0"/>
              </a:spcAft>
              <a:buFont typeface="Century Gothic" panose="020B0502020202020204" pitchFamily="34" charset="0"/>
              <a:buChar char="−"/>
            </a:pPr>
            <a:r>
              <a:rPr lang="en-US" sz="1400" dirty="0" smtClean="0">
                <a:solidFill>
                  <a:prstClr val="white"/>
                </a:solidFill>
              </a:rPr>
              <a:t>Late Latent w/ </a:t>
            </a:r>
            <a:r>
              <a:rPr lang="en-US" sz="1400" dirty="0">
                <a:solidFill>
                  <a:prstClr val="white"/>
                </a:solidFill>
              </a:rPr>
              <a:t>RPR </a:t>
            </a:r>
            <a:r>
              <a:rPr lang="en-US" sz="1400" dirty="0" err="1" smtClean="0">
                <a:solidFill>
                  <a:prstClr val="white"/>
                </a:solidFill>
              </a:rPr>
              <a:t>sero</a:t>
            </a:r>
            <a:r>
              <a:rPr lang="en-US" sz="1400" dirty="0" smtClean="0">
                <a:solidFill>
                  <a:prstClr val="white"/>
                </a:solidFill>
              </a:rPr>
              <a:t>-reversal</a:t>
            </a:r>
          </a:p>
          <a:p>
            <a:pPr marL="342900" lvl="1" indent="-114300" fontAlgn="auto">
              <a:spcBef>
                <a:spcPts val="0"/>
              </a:spcBef>
              <a:spcAft>
                <a:spcPts val="0"/>
              </a:spcAft>
              <a:buFont typeface="Century Gothic" panose="020B0502020202020204" pitchFamily="34" charset="0"/>
              <a:buChar char="−"/>
            </a:pPr>
            <a:r>
              <a:rPr lang="en-US" sz="1400" dirty="0" smtClean="0">
                <a:solidFill>
                  <a:prstClr val="white"/>
                </a:solidFill>
              </a:rPr>
              <a:t>Partial Rx (after Rx for non-</a:t>
            </a:r>
            <a:r>
              <a:rPr lang="en-US" sz="1400" dirty="0" err="1" smtClean="0">
                <a:solidFill>
                  <a:prstClr val="white"/>
                </a:solidFill>
              </a:rPr>
              <a:t>syphilic</a:t>
            </a:r>
            <a:r>
              <a:rPr lang="en-US" sz="1400" dirty="0" smtClean="0">
                <a:solidFill>
                  <a:prstClr val="white"/>
                </a:solidFill>
              </a:rPr>
              <a:t> infection)</a:t>
            </a:r>
          </a:p>
        </p:txBody>
      </p:sp>
      <p:cxnSp>
        <p:nvCxnSpPr>
          <p:cNvPr id="102" name="Straight Arrow Connector 101"/>
          <p:cNvCxnSpPr>
            <a:stCxn id="66" idx="2"/>
          </p:cNvCxnSpPr>
          <p:nvPr/>
        </p:nvCxnSpPr>
        <p:spPr>
          <a:xfrm flipH="1">
            <a:off x="1400099" y="3056036"/>
            <a:ext cx="4255" cy="59254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933598" y="2809509"/>
            <a:ext cx="2531172" cy="203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6" name="Flowchart: Alternate Process 65"/>
          <p:cNvSpPr/>
          <p:nvPr/>
        </p:nvSpPr>
        <p:spPr>
          <a:xfrm>
            <a:off x="875109" y="2569873"/>
            <a:ext cx="1058489" cy="4861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RPR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3276096" y="4099361"/>
            <a:ext cx="1188674" cy="1056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0" name="Flowchart: Document 49"/>
          <p:cNvSpPr/>
          <p:nvPr/>
        </p:nvSpPr>
        <p:spPr>
          <a:xfrm>
            <a:off x="3872369" y="1159136"/>
            <a:ext cx="2299831" cy="1126864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Rule Out:</a:t>
            </a:r>
          </a:p>
          <a:p>
            <a:pPr marL="34290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Early primary</a:t>
            </a:r>
          </a:p>
          <a:p>
            <a:pPr marL="34290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Incubating Infect.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35735" y="400875"/>
            <a:ext cx="2607461" cy="11890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Screening EIA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or other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white"/>
                </a:solidFill>
              </a:rPr>
              <a:t>Treponeme</a:t>
            </a:r>
            <a:r>
              <a:rPr lang="en-US" dirty="0" smtClean="0">
                <a:solidFill>
                  <a:prstClr val="white"/>
                </a:solidFill>
              </a:rPr>
              <a:t>-Specific Test *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267201" y="183098"/>
            <a:ext cx="476121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B9B9"/>
                </a:solidFill>
                <a:latin typeface="Century Gothic" panose="020B0502020202020204"/>
              </a:rPr>
              <a:t>Reverse Sequence Serologic Screening for Syphilis</a:t>
            </a:r>
            <a:endParaRPr lang="en-US" sz="2000" b="1" dirty="0">
              <a:solidFill>
                <a:srgbClr val="FFB9B9"/>
              </a:solidFill>
              <a:latin typeface="Century Gothic" panose="020B0502020202020204"/>
            </a:endParaRPr>
          </a:p>
        </p:txBody>
      </p:sp>
      <p:sp>
        <p:nvSpPr>
          <p:cNvPr id="33" name="Flowchart: Document 32"/>
          <p:cNvSpPr/>
          <p:nvPr/>
        </p:nvSpPr>
        <p:spPr>
          <a:xfrm>
            <a:off x="422695" y="5690785"/>
            <a:ext cx="2549105" cy="938615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Rule Out:</a:t>
            </a:r>
          </a:p>
          <a:p>
            <a:pPr marL="34290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Early primary</a:t>
            </a:r>
          </a:p>
          <a:p>
            <a:pPr marL="34290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Incubating Infection</a:t>
            </a:r>
          </a:p>
        </p:txBody>
      </p:sp>
      <p:sp>
        <p:nvSpPr>
          <p:cNvPr id="70" name="Flowchart: Alternate Process 69"/>
          <p:cNvSpPr/>
          <p:nvPr/>
        </p:nvSpPr>
        <p:spPr>
          <a:xfrm>
            <a:off x="3872369" y="742169"/>
            <a:ext cx="2299831" cy="415655"/>
          </a:xfrm>
          <a:prstGeom prst="flowChartAlternateProcess">
            <a:avLst/>
          </a:prstGeom>
          <a:solidFill>
            <a:srgbClr val="0099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No Syphilis Infect.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867400" y="1297439"/>
            <a:ext cx="519753" cy="378961"/>
            <a:chOff x="5867400" y="1295400"/>
            <a:chExt cx="519753" cy="378961"/>
          </a:xfrm>
        </p:grpSpPr>
        <p:sp>
          <p:nvSpPr>
            <p:cNvPr id="14" name="Chevron 13"/>
            <p:cNvSpPr/>
            <p:nvPr/>
          </p:nvSpPr>
          <p:spPr>
            <a:xfrm>
              <a:off x="6019800" y="1295400"/>
              <a:ext cx="367353" cy="378961"/>
            </a:xfrm>
            <a:prstGeom prst="chevron">
              <a:avLst/>
            </a:prstGeom>
            <a:solidFill>
              <a:srgbClr val="651BE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38" name="Chevron 37"/>
            <p:cNvSpPr/>
            <p:nvPr/>
          </p:nvSpPr>
          <p:spPr>
            <a:xfrm>
              <a:off x="5867400" y="1295400"/>
              <a:ext cx="367353" cy="378961"/>
            </a:xfrm>
            <a:prstGeom prst="chevron">
              <a:avLst/>
            </a:prstGeom>
            <a:solidFill>
              <a:srgbClr val="651BE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90800" y="5791200"/>
            <a:ext cx="519753" cy="378961"/>
            <a:chOff x="5867400" y="1295400"/>
            <a:chExt cx="519753" cy="378961"/>
          </a:xfrm>
        </p:grpSpPr>
        <p:sp>
          <p:nvSpPr>
            <p:cNvPr id="41" name="Chevron 40"/>
            <p:cNvSpPr/>
            <p:nvPr/>
          </p:nvSpPr>
          <p:spPr>
            <a:xfrm>
              <a:off x="6019800" y="1295400"/>
              <a:ext cx="367353" cy="378961"/>
            </a:xfrm>
            <a:prstGeom prst="chevron">
              <a:avLst/>
            </a:prstGeom>
            <a:solidFill>
              <a:srgbClr val="651BE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42" name="Chevron 41"/>
            <p:cNvSpPr/>
            <p:nvPr/>
          </p:nvSpPr>
          <p:spPr>
            <a:xfrm>
              <a:off x="5867400" y="1295400"/>
              <a:ext cx="367353" cy="378961"/>
            </a:xfrm>
            <a:prstGeom prst="chevron">
              <a:avLst/>
            </a:prstGeom>
            <a:solidFill>
              <a:srgbClr val="651BE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1" name="Flowchart: Alternate Process 20"/>
          <p:cNvSpPr/>
          <p:nvPr/>
        </p:nvSpPr>
        <p:spPr>
          <a:xfrm>
            <a:off x="381001" y="5072348"/>
            <a:ext cx="2590799" cy="609868"/>
          </a:xfrm>
          <a:prstGeom prst="flowChartAlternateProcess">
            <a:avLst/>
          </a:prstGeom>
          <a:solidFill>
            <a:srgbClr val="0099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Syphilis Unlikely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i.e. False (+) EIA/CIA</a:t>
            </a:r>
          </a:p>
        </p:txBody>
      </p:sp>
    </p:spTree>
    <p:extLst>
      <p:ext uri="{BB962C8B-B14F-4D97-AF65-F5344CB8AC3E}">
        <p14:creationId xmlns:p14="http://schemas.microsoft.com/office/powerpoint/2010/main" val="265027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8" grpId="0"/>
      <p:bldP spid="76" grpId="0" animBg="1"/>
      <p:bldP spid="85" grpId="0"/>
      <p:bldP spid="87" grpId="0"/>
      <p:bldP spid="88" grpId="0"/>
      <p:bldP spid="89" grpId="0"/>
      <p:bldP spid="92" grpId="0"/>
      <p:bldP spid="96" grpId="0" animBg="1"/>
      <p:bldP spid="98" grpId="0" animBg="1"/>
      <p:bldP spid="66" grpId="0" animBg="1"/>
      <p:bldP spid="50" grpId="0" animBg="1"/>
      <p:bldP spid="33" grpId="0" animBg="1"/>
      <p:bldP spid="7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-76200" y="0"/>
            <a:ext cx="9251568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rcRect/>
            <a:stretch>
              <a:fillRect l="-16713" r="-169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xtBox 79"/>
          <p:cNvSpPr txBox="1"/>
          <p:nvPr/>
        </p:nvSpPr>
        <p:spPr>
          <a:xfrm>
            <a:off x="3698576" y="420469"/>
            <a:ext cx="2356735" cy="646331"/>
          </a:xfrm>
          <a:prstGeom prst="rect">
            <a:avLst/>
          </a:prstGeom>
          <a:solidFill>
            <a:srgbClr val="A925A5"/>
          </a:solidFill>
          <a:ln>
            <a:solidFill>
              <a:srgbClr val="71186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SYPHILIS INFECTION: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? PAST or PRESENT ?</a:t>
            </a:r>
            <a:endParaRPr lang="en-US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950666" y="4356537"/>
            <a:ext cx="1857800" cy="1312517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Evaluation of inadequate </a:t>
            </a:r>
            <a:r>
              <a:rPr lang="en-US" dirty="0">
                <a:solidFill>
                  <a:prstClr val="white"/>
                </a:solidFill>
              </a:rPr>
              <a:t>r</a:t>
            </a:r>
            <a:r>
              <a:rPr lang="en-US" dirty="0" smtClean="0">
                <a:solidFill>
                  <a:prstClr val="white"/>
                </a:solidFill>
              </a:rPr>
              <a:t>esponse to Rx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3707326" y="404773"/>
            <a:ext cx="2307265" cy="667427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Past history of syphilis treatment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499520" y="1450684"/>
            <a:ext cx="2711119" cy="648586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Reliable/documented treatment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3578598" y="2543003"/>
            <a:ext cx="2552964" cy="606056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/>
                </a:solidFill>
              </a:rPr>
              <a:t>Treatment adequate for syphilis stage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7426791" y="304800"/>
            <a:ext cx="984925" cy="5131730"/>
          </a:xfrm>
          <a:prstGeom prst="flowChartAlternateProcess">
            <a:avLst/>
          </a:prstGeom>
          <a:solidFill>
            <a:srgbClr val="8E143A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Stage &amp; Treat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277895" y="3488098"/>
            <a:ext cx="1711481" cy="609868"/>
          </a:xfrm>
          <a:prstGeom prst="flowChartAlternateProcess">
            <a:avLst/>
          </a:prstGeom>
          <a:solidFill>
            <a:srgbClr val="0099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Biologic False Positive</a:t>
            </a:r>
          </a:p>
        </p:txBody>
      </p:sp>
      <p:cxnSp>
        <p:nvCxnSpPr>
          <p:cNvPr id="22" name="Straight Arrow Connector 21"/>
          <p:cNvCxnSpPr>
            <a:endCxn id="15" idx="0"/>
          </p:cNvCxnSpPr>
          <p:nvPr/>
        </p:nvCxnSpPr>
        <p:spPr>
          <a:xfrm>
            <a:off x="4855077" y="1093353"/>
            <a:ext cx="3" cy="35733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0"/>
          </p:cNvCxnSpPr>
          <p:nvPr/>
        </p:nvCxnSpPr>
        <p:spPr>
          <a:xfrm>
            <a:off x="4855077" y="2126399"/>
            <a:ext cx="3" cy="41660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91197" y="1998083"/>
            <a:ext cx="190149" cy="0"/>
          </a:xfrm>
          <a:prstGeom prst="line">
            <a:avLst/>
          </a:prstGeom>
          <a:ln w="38100"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1194" y="1994899"/>
            <a:ext cx="0" cy="146771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13176" y="2590800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REACTIVE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5082" y="2773309"/>
            <a:ext cx="1177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NON-REACTIVE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9753" y="5769516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YES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781" y="4191000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YES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88620" y="3163238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YES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07667" y="2113449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YES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2647" y="1086379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YES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014591" y="726118"/>
            <a:ext cx="1337567" cy="123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152828" y="2829114"/>
            <a:ext cx="1199330" cy="420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3"/>
          </p:cNvCxnSpPr>
          <p:nvPr/>
        </p:nvCxnSpPr>
        <p:spPr>
          <a:xfrm flipV="1">
            <a:off x="6210639" y="1774611"/>
            <a:ext cx="1185722" cy="36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Flowchart: Alternate Process 42"/>
          <p:cNvSpPr/>
          <p:nvPr/>
        </p:nvSpPr>
        <p:spPr>
          <a:xfrm>
            <a:off x="6720031" y="5672551"/>
            <a:ext cx="2171821" cy="935196"/>
          </a:xfrm>
          <a:prstGeom prst="flowChartAlternateProcess">
            <a:avLst/>
          </a:prstGeom>
          <a:solidFill>
            <a:srgbClr val="8E143A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 ? Presumptive Rx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 Lesion-based Test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 Repeat Titer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35582" y="3581400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NO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33657" y="2514600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NO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25681" y="1447800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NO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32261" y="425779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NO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4" name="Striped Right Arrow 53"/>
          <p:cNvSpPr/>
          <p:nvPr/>
        </p:nvSpPr>
        <p:spPr>
          <a:xfrm>
            <a:off x="8442146" y="2438400"/>
            <a:ext cx="701854" cy="838200"/>
          </a:xfrm>
          <a:prstGeom prst="stripedRightArrow">
            <a:avLst>
              <a:gd name="adj1" fmla="val 50000"/>
              <a:gd name="adj2" fmla="val 59606"/>
            </a:avLst>
          </a:prstGeom>
          <a:solidFill>
            <a:srgbClr val="8E143A"/>
          </a:solidFill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white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825440" y="2133600"/>
            <a:ext cx="0" cy="437049"/>
          </a:xfrm>
          <a:prstGeom prst="straightConnector1">
            <a:avLst/>
          </a:prstGeom>
          <a:ln w="38100"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862188" y="5105400"/>
            <a:ext cx="9989" cy="65570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Flowchart: Alternate Process 40"/>
          <p:cNvSpPr/>
          <p:nvPr/>
        </p:nvSpPr>
        <p:spPr>
          <a:xfrm>
            <a:off x="3764477" y="4572000"/>
            <a:ext cx="2433695" cy="597041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RPR 2-Titer Rise from Post-Rx “Baseline”</a:t>
            </a: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2415653" y="3919954"/>
            <a:ext cx="839345" cy="0"/>
          </a:xfrm>
          <a:prstGeom prst="line">
            <a:avLst/>
          </a:prstGeom>
          <a:ln w="38100"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03483" y="3919954"/>
            <a:ext cx="0" cy="457311"/>
          </a:xfrm>
          <a:prstGeom prst="line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256576" y="4846183"/>
            <a:ext cx="1090206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45604" y="4538246"/>
            <a:ext cx="514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YES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855077" y="4148554"/>
            <a:ext cx="0" cy="41532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885270" y="5223149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NO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3254998" y="3615154"/>
            <a:ext cx="3200162" cy="586398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Adequate post-treatment </a:t>
            </a:r>
            <a:r>
              <a:rPr lang="en-US" dirty="0">
                <a:solidFill>
                  <a:prstClr val="white"/>
                </a:solidFill>
              </a:rPr>
              <a:t>s</a:t>
            </a:r>
            <a:r>
              <a:rPr lang="en-US" dirty="0" smtClean="0">
                <a:solidFill>
                  <a:prstClr val="white"/>
                </a:solidFill>
              </a:rPr>
              <a:t>erologic </a:t>
            </a:r>
            <a:r>
              <a:rPr lang="en-US" dirty="0">
                <a:solidFill>
                  <a:prstClr val="white"/>
                </a:solidFill>
              </a:rPr>
              <a:t>r</a:t>
            </a:r>
            <a:r>
              <a:rPr lang="en-US" dirty="0" smtClean="0">
                <a:solidFill>
                  <a:prstClr val="white"/>
                </a:solidFill>
              </a:rPr>
              <a:t>esponse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55077" y="3163238"/>
            <a:ext cx="0" cy="43920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Flowchart: Alternate Process 12"/>
          <p:cNvSpPr/>
          <p:nvPr/>
        </p:nvSpPr>
        <p:spPr>
          <a:xfrm>
            <a:off x="791975" y="1693558"/>
            <a:ext cx="2075823" cy="6239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white"/>
                </a:solidFill>
              </a:rPr>
              <a:t>Trep</a:t>
            </a:r>
            <a:r>
              <a:rPr lang="en-US" dirty="0" smtClean="0">
                <a:solidFill>
                  <a:prstClr val="white"/>
                </a:solidFill>
              </a:rPr>
              <a:t>-specific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(FTA-ABS, TP-PA)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6" name="Elbow Connector 25"/>
          <p:cNvCxnSpPr/>
          <p:nvPr/>
        </p:nvCxnSpPr>
        <p:spPr>
          <a:xfrm flipV="1">
            <a:off x="1825440" y="750213"/>
            <a:ext cx="1865665" cy="1840586"/>
          </a:xfrm>
          <a:prstGeom prst="bentConnector3">
            <a:avLst>
              <a:gd name="adj1" fmla="val 72124"/>
            </a:avLst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2"/>
          </p:cNvCxnSpPr>
          <p:nvPr/>
        </p:nvCxnSpPr>
        <p:spPr>
          <a:xfrm flipH="1">
            <a:off x="1834316" y="1412348"/>
            <a:ext cx="6204" cy="2901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Flowchart: Alternate Process 11"/>
          <p:cNvSpPr/>
          <p:nvPr/>
        </p:nvSpPr>
        <p:spPr>
          <a:xfrm>
            <a:off x="750775" y="528353"/>
            <a:ext cx="2179490" cy="88399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prstClr val="white"/>
                </a:solidFill>
              </a:rPr>
              <a:t>REACTIVE</a:t>
            </a:r>
            <a:r>
              <a:rPr lang="en-US" b="1" u="sng" dirty="0" smtClean="0">
                <a:solidFill>
                  <a:prstClr val="white"/>
                </a:solidFill>
              </a:rPr>
              <a:t> </a:t>
            </a:r>
            <a:endParaRPr lang="en-US" sz="2000" b="1" u="sng" dirty="0" smtClean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Non-</a:t>
            </a:r>
            <a:r>
              <a:rPr lang="en-US" dirty="0" err="1" smtClean="0">
                <a:solidFill>
                  <a:prstClr val="white"/>
                </a:solidFill>
              </a:rPr>
              <a:t>Treponemal</a:t>
            </a:r>
            <a:r>
              <a:rPr lang="en-US" dirty="0" smtClean="0">
                <a:solidFill>
                  <a:prstClr val="white"/>
                </a:solidFill>
              </a:rPr>
              <a:t> (RPR/VDRL)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4" name="Striped Right Arrow 83"/>
          <p:cNvSpPr/>
          <p:nvPr/>
        </p:nvSpPr>
        <p:spPr>
          <a:xfrm rot="10800000">
            <a:off x="-76201" y="4665084"/>
            <a:ext cx="1012531" cy="771446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110" name="Flowchart: Alternate Process 109"/>
          <p:cNvSpPr/>
          <p:nvPr/>
        </p:nvSpPr>
        <p:spPr>
          <a:xfrm>
            <a:off x="346340" y="5791200"/>
            <a:ext cx="1533226" cy="748544"/>
          </a:xfrm>
          <a:prstGeom prst="flowChartAlternateProcess">
            <a:avLst/>
          </a:prstGeom>
          <a:solidFill>
            <a:srgbClr val="0099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Re-infection unlikely; Screen PRN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 flipH="1" flipV="1">
            <a:off x="1879566" y="6172200"/>
            <a:ext cx="633394" cy="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Flowchart: Process 16"/>
          <p:cNvSpPr/>
          <p:nvPr/>
        </p:nvSpPr>
        <p:spPr>
          <a:xfrm>
            <a:off x="2425870" y="5768149"/>
            <a:ext cx="3754884" cy="818614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</a:t>
            </a:r>
            <a:r>
              <a:rPr lang="en-US" dirty="0" smtClean="0">
                <a:solidFill>
                  <a:prstClr val="white"/>
                </a:solidFill>
              </a:rPr>
              <a:t>ecent known syphilis </a:t>
            </a:r>
            <a:r>
              <a:rPr lang="en-US" dirty="0">
                <a:solidFill>
                  <a:prstClr val="white"/>
                </a:solidFill>
              </a:rPr>
              <a:t>e</a:t>
            </a:r>
            <a:r>
              <a:rPr lang="en-US" dirty="0" smtClean="0">
                <a:solidFill>
                  <a:prstClr val="white"/>
                </a:solidFill>
              </a:rPr>
              <a:t>xposure; or</a:t>
            </a:r>
          </a:p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Exam findings suspicious for P/S</a:t>
            </a:r>
          </a:p>
        </p:txBody>
      </p:sp>
      <p:cxnSp>
        <p:nvCxnSpPr>
          <p:cNvPr id="44" name="Straight Arrow Connector 43"/>
          <p:cNvCxnSpPr>
            <a:endCxn id="43" idx="1"/>
          </p:cNvCxnSpPr>
          <p:nvPr/>
        </p:nvCxnSpPr>
        <p:spPr>
          <a:xfrm flipV="1">
            <a:off x="6198172" y="6140149"/>
            <a:ext cx="521859" cy="919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892300" y="5791200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NO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029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1" grpId="0" animBg="1"/>
      <p:bldP spid="14" grpId="0" animBg="1"/>
      <p:bldP spid="15" grpId="0" animBg="1"/>
      <p:bldP spid="18" grpId="0" animBg="1"/>
      <p:bldP spid="19" grpId="0" animBg="1"/>
      <p:bldP spid="21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43" grpId="0" animBg="1"/>
      <p:bldP spid="45" grpId="0"/>
      <p:bldP spid="46" grpId="0"/>
      <p:bldP spid="47" grpId="0"/>
      <p:bldP spid="48" grpId="0"/>
      <p:bldP spid="54" grpId="0" animBg="1"/>
      <p:bldP spid="41" grpId="0" animBg="1"/>
      <p:bldP spid="75" grpId="0"/>
      <p:bldP spid="77" grpId="0"/>
      <p:bldP spid="16" grpId="0" animBg="1"/>
      <p:bldP spid="13" grpId="0" animBg="1"/>
      <p:bldP spid="84" grpId="0" animBg="1"/>
      <p:bldP spid="110" grpId="0" animBg="1"/>
      <p:bldP spid="17" grpId="0" animBg="1"/>
      <p:bldP spid="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487362"/>
          </a:xfrm>
        </p:spPr>
        <p:txBody>
          <a:bodyPr/>
          <a:lstStyle/>
          <a:p>
            <a:r>
              <a:rPr lang="en-US" sz="3200" dirty="0"/>
              <a:t>Rapid Point-of-Care </a:t>
            </a:r>
            <a:r>
              <a:rPr lang="en-US" sz="3200" dirty="0" smtClean="0"/>
              <a:t>Syphilis Testing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382000" cy="5287963"/>
          </a:xfrm>
        </p:spPr>
        <p:txBody>
          <a:bodyPr/>
          <a:lstStyle/>
          <a:p>
            <a:r>
              <a:rPr lang="en-US" sz="2400" dirty="0" smtClean="0"/>
              <a:t>Immuno-chromatographic </a:t>
            </a:r>
            <a:r>
              <a:rPr lang="en-US" sz="2400" dirty="0" err="1"/>
              <a:t>treponeme</a:t>
            </a:r>
            <a:r>
              <a:rPr lang="en-US" sz="2400" dirty="0"/>
              <a:t>-specific tests </a:t>
            </a:r>
            <a:endParaRPr lang="en-US" sz="2400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Whole </a:t>
            </a:r>
            <a:r>
              <a:rPr lang="en-US" sz="2400" dirty="0"/>
              <a:t>blood or </a:t>
            </a:r>
            <a:r>
              <a:rPr lang="en-US" sz="2400" dirty="0" smtClean="0"/>
              <a:t>finger stick specimen; results ~10 </a:t>
            </a:r>
            <a:r>
              <a:rPr lang="en-US" sz="2400" dirty="0"/>
              <a:t>minutes</a:t>
            </a:r>
          </a:p>
          <a:p>
            <a:pPr lvl="0">
              <a:spcBef>
                <a:spcPts val="1800"/>
              </a:spcBef>
            </a:pPr>
            <a:r>
              <a:rPr lang="en-US" sz="2400" dirty="0" smtClean="0"/>
              <a:t>Cannot </a:t>
            </a:r>
            <a:r>
              <a:rPr lang="en-US" sz="2400" dirty="0"/>
              <a:t>provide quantitative result (</a:t>
            </a:r>
            <a:r>
              <a:rPr lang="en-US" sz="2400" dirty="0" smtClean="0"/>
              <a:t>i.e</a:t>
            </a:r>
            <a:r>
              <a:rPr lang="en-US" sz="2400" dirty="0"/>
              <a:t>. titer</a:t>
            </a:r>
            <a:r>
              <a:rPr lang="en-US" sz="2400" dirty="0" smtClean="0"/>
              <a:t>) or distinguish past treated vs. active untreated infections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400" dirty="0" smtClean="0"/>
              <a:t>Combination/Dual tests on the horizon</a:t>
            </a:r>
          </a:p>
          <a:p>
            <a:pPr marL="914400" lvl="3">
              <a:spcBef>
                <a:spcPts val="300"/>
              </a:spcBef>
            </a:pPr>
            <a:r>
              <a:rPr lang="en-US" sz="2400" dirty="0" smtClean="0"/>
              <a:t>2 </a:t>
            </a:r>
            <a:r>
              <a:rPr lang="en-US" sz="2400" dirty="0"/>
              <a:t>different Abs to same infection (</a:t>
            </a:r>
            <a:r>
              <a:rPr lang="en-US" sz="2400" dirty="0" err="1"/>
              <a:t>eg</a:t>
            </a:r>
            <a:r>
              <a:rPr lang="en-US" sz="2400" dirty="0"/>
              <a:t>. NT Ab + TS Ab)</a:t>
            </a:r>
          </a:p>
          <a:p>
            <a:pPr marL="914400" lvl="3">
              <a:spcBef>
                <a:spcPts val="300"/>
              </a:spcBef>
            </a:pPr>
            <a:r>
              <a:rPr lang="en-US" sz="2400" dirty="0"/>
              <a:t>Abs to 2 different infections (</a:t>
            </a:r>
            <a:r>
              <a:rPr lang="en-US" sz="2400" dirty="0" smtClean="0"/>
              <a:t>e.g</a:t>
            </a:r>
            <a:r>
              <a:rPr lang="en-US" sz="2400" dirty="0"/>
              <a:t>. Syphilis + HIV)</a:t>
            </a:r>
          </a:p>
          <a:p>
            <a:pPr lvl="0">
              <a:spcBef>
                <a:spcPts val="1800"/>
              </a:spcBef>
            </a:pPr>
            <a:r>
              <a:rPr lang="en-US" sz="2400" dirty="0"/>
              <a:t>Syphilis Health </a:t>
            </a:r>
            <a:r>
              <a:rPr lang="en-US" sz="2400" dirty="0" err="1"/>
              <a:t>Check</a:t>
            </a:r>
            <a:r>
              <a:rPr lang="en-US" sz="2400" baseline="30000" dirty="0" err="1"/>
              <a:t>TM</a:t>
            </a:r>
            <a:endParaRPr lang="en-US" sz="2400" baseline="30000" dirty="0"/>
          </a:p>
          <a:p>
            <a:pPr marL="914400" lvl="4" defTabSz="858838">
              <a:spcBef>
                <a:spcPts val="300"/>
              </a:spcBef>
            </a:pPr>
            <a:r>
              <a:rPr lang="en-US" sz="2400" dirty="0" smtClean="0"/>
              <a:t>2011:  	FDA </a:t>
            </a:r>
            <a:r>
              <a:rPr lang="en-US" sz="2400" dirty="0"/>
              <a:t>a</a:t>
            </a:r>
            <a:r>
              <a:rPr lang="en-US" sz="2400" dirty="0" smtClean="0"/>
              <a:t>pproval </a:t>
            </a:r>
            <a:r>
              <a:rPr lang="en-US" sz="2400" dirty="0"/>
              <a:t>for use in U.S</a:t>
            </a:r>
          </a:p>
          <a:p>
            <a:pPr marL="914400" lvl="4" defTabSz="858838">
              <a:spcBef>
                <a:spcPts val="300"/>
              </a:spcBef>
            </a:pPr>
            <a:r>
              <a:rPr lang="en-US" sz="2400" dirty="0" smtClean="0"/>
              <a:t>Dec. 2014:  </a:t>
            </a:r>
            <a:r>
              <a:rPr lang="en-US" sz="2400" dirty="0"/>
              <a:t>FDA grants CLIA waiver; dropped from </a:t>
            </a:r>
            <a:r>
              <a:rPr lang="en-US" sz="2400" dirty="0" smtClean="0"/>
              <a:t>		moderate/high complexity classification</a:t>
            </a:r>
            <a:endParaRPr lang="en-US" sz="24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04800" y="1066800"/>
            <a:ext cx="85344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3600" y="-344796"/>
            <a:ext cx="9267600" cy="7202796"/>
            <a:chOff x="0" y="0"/>
            <a:chExt cx="9144000" cy="7017126"/>
          </a:xfrm>
        </p:grpSpPr>
        <p:sp>
          <p:nvSpPr>
            <p:cNvPr id="5" name="Rectangle 4"/>
            <p:cNvSpPr/>
            <p:nvPr/>
          </p:nvSpPr>
          <p:spPr>
            <a:xfrm>
              <a:off x="118081" y="330878"/>
              <a:ext cx="9025919" cy="6686248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92" name="TextBox 91"/>
          <p:cNvSpPr txBox="1"/>
          <p:nvPr/>
        </p:nvSpPr>
        <p:spPr>
          <a:xfrm>
            <a:off x="3061258" y="1402133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YES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96851" y="5095449"/>
            <a:ext cx="4403861" cy="3602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Exposure to confirmed infectious case</a:t>
            </a:r>
          </a:p>
        </p:txBody>
      </p:sp>
      <p:sp>
        <p:nvSpPr>
          <p:cNvPr id="35" name="Rectangle 34"/>
          <p:cNvSpPr/>
          <p:nvPr/>
        </p:nvSpPr>
        <p:spPr>
          <a:xfrm rot="16200000">
            <a:off x="1914" y="4796261"/>
            <a:ext cx="1462699" cy="5271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Within past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12 </a:t>
            </a:r>
            <a:r>
              <a:rPr lang="en-US" sz="1600" b="1" dirty="0">
                <a:solidFill>
                  <a:prstClr val="black"/>
                </a:solidFill>
              </a:rPr>
              <a:t>months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03918" y="4708204"/>
            <a:ext cx="4396794" cy="3633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Unequivocal </a:t>
            </a:r>
            <a:r>
              <a:rPr lang="en-US" dirty="0" err="1" smtClean="0">
                <a:solidFill>
                  <a:prstClr val="white"/>
                </a:solidFill>
              </a:rPr>
              <a:t>Sx</a:t>
            </a:r>
            <a:r>
              <a:rPr lang="en-US" dirty="0" smtClean="0">
                <a:solidFill>
                  <a:prstClr val="white"/>
                </a:solidFill>
              </a:rPr>
              <a:t> of primary/ secondary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03918" y="5488405"/>
            <a:ext cx="4396794" cy="3009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1</a:t>
            </a:r>
            <a:r>
              <a:rPr lang="en-US" baseline="30000" dirty="0" smtClean="0">
                <a:solidFill>
                  <a:prstClr val="white"/>
                </a:solidFill>
              </a:rPr>
              <a:t>st</a:t>
            </a:r>
            <a:r>
              <a:rPr lang="en-US" dirty="0" smtClean="0">
                <a:solidFill>
                  <a:prstClr val="white"/>
                </a:solidFill>
              </a:rPr>
              <a:t> started having sex</a:t>
            </a:r>
          </a:p>
        </p:txBody>
      </p:sp>
      <p:sp>
        <p:nvSpPr>
          <p:cNvPr id="43" name="Flowchart: Alternate Process 42"/>
          <p:cNvSpPr/>
          <p:nvPr/>
        </p:nvSpPr>
        <p:spPr>
          <a:xfrm>
            <a:off x="6527449" y="917448"/>
            <a:ext cx="2149036" cy="840555"/>
          </a:xfrm>
          <a:prstGeom prst="flowChartAlternateProcess">
            <a:avLst/>
          </a:prstGeom>
          <a:solidFill>
            <a:srgbClr val="8E143A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7475" indent="-117475" defTabSz="1174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Confirm with DF or PCR if in doubt </a:t>
            </a:r>
          </a:p>
          <a:p>
            <a:pPr marL="117475" indent="-117475" defTabSz="1174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Stage-specific Rx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6527449" y="1899467"/>
            <a:ext cx="2149036" cy="799827"/>
          </a:xfrm>
          <a:prstGeom prst="flowChartAlternateProcess">
            <a:avLst/>
          </a:prstGeom>
          <a:solidFill>
            <a:srgbClr val="8E143A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2270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 CSF Exam</a:t>
            </a:r>
          </a:p>
          <a:p>
            <a:pPr defTabSz="1143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 Rx based on 	further evaluation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55021" y="1551293"/>
            <a:ext cx="272428" cy="40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41277" y="2296416"/>
            <a:ext cx="28617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56290" y="1281232"/>
            <a:ext cx="2385241" cy="5638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Dermatologic signs of Secondary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56036" y="1886699"/>
            <a:ext cx="2385241" cy="8504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Exam evidence of Tertiary 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Neuro Syphilis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241531" y="1058938"/>
            <a:ext cx="285918" cy="109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856290" y="838219"/>
            <a:ext cx="2385241" cy="4033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Primary (ulceration)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556835" y="1037074"/>
            <a:ext cx="0" cy="36785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1555564" y="2085489"/>
            <a:ext cx="0" cy="76923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617198" y="1039887"/>
            <a:ext cx="271157" cy="1"/>
          </a:xfrm>
          <a:prstGeom prst="line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594442" y="1039887"/>
            <a:ext cx="0" cy="693565"/>
          </a:xfrm>
          <a:prstGeom prst="line">
            <a:avLst/>
          </a:prstGeom>
          <a:ln w="38100"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122781" y="1734866"/>
            <a:ext cx="461717" cy="0"/>
          </a:xfrm>
          <a:prstGeom prst="line">
            <a:avLst/>
          </a:prstGeom>
          <a:ln w="38100"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644941" y="4584210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YES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501556" y="3735214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NO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66800" y="2252246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NO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5640581" y="3276600"/>
            <a:ext cx="843994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5400712" y="4883009"/>
            <a:ext cx="108386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838199" y="5789386"/>
            <a:ext cx="1" cy="55675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V="1">
            <a:off x="838199" y="6311301"/>
            <a:ext cx="5646376" cy="1329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356663" y="5867400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NO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8" name="Flowchart: Alternate Process 127"/>
          <p:cNvSpPr/>
          <p:nvPr/>
        </p:nvSpPr>
        <p:spPr>
          <a:xfrm>
            <a:off x="6536762" y="2854724"/>
            <a:ext cx="2149036" cy="3004189"/>
          </a:xfrm>
          <a:prstGeom prst="flowChartAlternateProcess">
            <a:avLst/>
          </a:prstGeom>
          <a:solidFill>
            <a:srgbClr val="8E143A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7013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Treat for Early Latent Syphilis</a:t>
            </a:r>
          </a:p>
        </p:txBody>
      </p:sp>
      <p:sp>
        <p:nvSpPr>
          <p:cNvPr id="129" name="Flowchart: Alternate Process 128"/>
          <p:cNvSpPr/>
          <p:nvPr/>
        </p:nvSpPr>
        <p:spPr>
          <a:xfrm>
            <a:off x="6536762" y="6022250"/>
            <a:ext cx="2149036" cy="530950"/>
          </a:xfrm>
          <a:prstGeom prst="flowChartAlternateProcess">
            <a:avLst/>
          </a:prstGeom>
          <a:solidFill>
            <a:srgbClr val="8E143A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7013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Treat for Late Latent Syphilis *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457200" y="381000"/>
            <a:ext cx="2209801" cy="639726"/>
          </a:xfrm>
          <a:prstGeom prst="flowChartAlternateProcess">
            <a:avLst/>
          </a:prstGeom>
          <a:solidFill>
            <a:srgbClr val="A92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Reactive Syphilis Serology</a:t>
            </a:r>
            <a:endParaRPr lang="en-US" b="1" dirty="0">
              <a:solidFill>
                <a:prstClr val="white"/>
              </a:solidFill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5400712" y="5265420"/>
            <a:ext cx="108386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5400712" y="5613545"/>
            <a:ext cx="108386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4724400" y="381000"/>
            <a:ext cx="325839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chemeClr val="bg1"/>
                </a:solidFill>
                <a:latin typeface="Century Gothic" panose="020B0502020202020204"/>
              </a:rPr>
              <a:t>Syphilis Staging</a:t>
            </a:r>
            <a:endParaRPr lang="en-US" sz="3200" dirty="0">
              <a:solidFill>
                <a:schemeClr val="bg1"/>
              </a:solidFill>
              <a:latin typeface="Century Gothic" panose="020B0502020202020204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640581" y="4954331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YES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649290" y="5314764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YES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3617199" y="1735295"/>
            <a:ext cx="271157" cy="1"/>
          </a:xfrm>
          <a:prstGeom prst="line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603709" y="1734866"/>
            <a:ext cx="0" cy="561550"/>
          </a:xfrm>
          <a:prstGeom prst="line">
            <a:avLst/>
          </a:prstGeom>
          <a:ln w="38100"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617200" y="2313868"/>
            <a:ext cx="271157" cy="1"/>
          </a:xfrm>
          <a:prstGeom prst="line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996851" y="4328502"/>
            <a:ext cx="4396794" cy="3633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Non-Reactive RPR (</a:t>
            </a:r>
            <a:r>
              <a:rPr lang="en-US" dirty="0" err="1" smtClean="0">
                <a:solidFill>
                  <a:prstClr val="white"/>
                </a:solidFill>
              </a:rPr>
              <a:t>Sero</a:t>
            </a:r>
            <a:r>
              <a:rPr lang="en-US" dirty="0" smtClean="0">
                <a:solidFill>
                  <a:prstClr val="white"/>
                </a:solidFill>
              </a:rPr>
              <a:t>-conversion)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400712" y="4502009"/>
            <a:ext cx="108386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628973" y="4195583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YES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76600" y="2931863"/>
            <a:ext cx="2349501" cy="801937"/>
            <a:chOff x="785927" y="3236663"/>
            <a:chExt cx="2349501" cy="801937"/>
          </a:xfrm>
        </p:grpSpPr>
        <p:sp>
          <p:nvSpPr>
            <p:cNvPr id="79" name="Rectangle 78"/>
            <p:cNvSpPr/>
            <p:nvPr/>
          </p:nvSpPr>
          <p:spPr>
            <a:xfrm>
              <a:off x="785927" y="3802628"/>
              <a:ext cx="2349500" cy="2359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</a:rPr>
                <a:t>within past 12 </a:t>
              </a:r>
              <a:r>
                <a:rPr lang="en-US" sz="1600" b="1" dirty="0">
                  <a:solidFill>
                    <a:prstClr val="black"/>
                  </a:solidFill>
                </a:rPr>
                <a:t>months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85927" y="3236663"/>
              <a:ext cx="2349501" cy="5733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2 </a:t>
              </a:r>
              <a:r>
                <a:rPr lang="en-US" dirty="0">
                  <a:solidFill>
                    <a:prstClr val="white"/>
                  </a:solidFill>
                </a:rPr>
                <a:t>dilution </a:t>
              </a:r>
              <a:endParaRPr lang="en-US" dirty="0" smtClean="0">
                <a:solidFill>
                  <a:prstClr val="white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RPR titer </a:t>
              </a:r>
              <a:r>
                <a:rPr lang="en-US" dirty="0">
                  <a:solidFill>
                    <a:prstClr val="white"/>
                  </a:solidFill>
                </a:rPr>
                <a:t>rise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69674" y="1404931"/>
            <a:ext cx="2631522" cy="6598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Clinical exam </a:t>
            </a:r>
            <a:r>
              <a:rPr lang="en-US" dirty="0">
                <a:solidFill>
                  <a:prstClr val="white"/>
                </a:solidFill>
              </a:rPr>
              <a:t>f</a:t>
            </a:r>
            <a:r>
              <a:rPr lang="en-US" dirty="0" smtClean="0">
                <a:solidFill>
                  <a:prstClr val="white"/>
                </a:solidFill>
              </a:rPr>
              <a:t>indings consistent w/ syphilis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838200" y="3505200"/>
            <a:ext cx="0" cy="82330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49435" y="3617815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NO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38800" y="2971800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YES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04506" y="2971800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entury Gothic" panose="020B0502020202020204"/>
              </a:rPr>
              <a:t>YES</a:t>
            </a:r>
            <a:endParaRPr lang="en-US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cxnSp>
        <p:nvCxnSpPr>
          <p:cNvPr id="63" name="Straight Connector 62"/>
          <p:cNvCxnSpPr>
            <a:stCxn id="79" idx="2"/>
          </p:cNvCxnSpPr>
          <p:nvPr/>
        </p:nvCxnSpPr>
        <p:spPr>
          <a:xfrm>
            <a:off x="4451350" y="3733800"/>
            <a:ext cx="0" cy="326037"/>
          </a:xfrm>
          <a:prstGeom prst="line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838200" y="4059837"/>
            <a:ext cx="362287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599576" y="3275797"/>
            <a:ext cx="677024" cy="80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69673" y="2895600"/>
            <a:ext cx="2129903" cy="644258"/>
          </a:xfrm>
          <a:prstGeom prst="rect">
            <a:avLst/>
          </a:prstGeom>
          <a:solidFill>
            <a:srgbClr val="8E143A"/>
          </a:solidFill>
          <a:ln>
            <a:solidFill>
              <a:srgbClr val="F2BF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Past h</a:t>
            </a:r>
            <a:r>
              <a:rPr lang="en-US" dirty="0" smtClean="0">
                <a:solidFill>
                  <a:prstClr val="white"/>
                </a:solidFill>
              </a:rPr>
              <a:t>istory </a:t>
            </a:r>
            <a:r>
              <a:rPr lang="en-US" dirty="0">
                <a:solidFill>
                  <a:prstClr val="white"/>
                </a:solidFill>
              </a:rPr>
              <a:t>of </a:t>
            </a:r>
            <a:endParaRPr lang="en-US" dirty="0" smtClean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syphilis treatment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8836" y="6477000"/>
            <a:ext cx="3866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* or Latent Syphilis of Unknown Duration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3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34" grpId="0" animBg="1"/>
      <p:bldP spid="35" grpId="0" animBg="1"/>
      <p:bldP spid="37" grpId="0" animBg="1"/>
      <p:bldP spid="46" grpId="0" animBg="1"/>
      <p:bldP spid="43" grpId="0" animBg="1"/>
      <p:bldP spid="44" grpId="0" animBg="1"/>
      <p:bldP spid="41" grpId="0" animBg="1"/>
      <p:bldP spid="42" grpId="0" animBg="1"/>
      <p:bldP spid="40" grpId="0" animBg="1"/>
      <p:bldP spid="114" grpId="0"/>
      <p:bldP spid="117" grpId="0"/>
      <p:bldP spid="118" grpId="0"/>
      <p:bldP spid="126" grpId="0"/>
      <p:bldP spid="128" grpId="0" animBg="1"/>
      <p:bldP spid="129" grpId="0" animBg="1"/>
      <p:bldP spid="149" grpId="0"/>
      <p:bldP spid="150" grpId="0"/>
      <p:bldP spid="58" grpId="0" animBg="1"/>
      <p:bldP spid="61" grpId="0"/>
      <p:bldP spid="39" grpId="0" animBg="1"/>
      <p:bldP spid="59" grpId="0"/>
      <p:bldP spid="62" grpId="0"/>
      <p:bldP spid="84" grpId="0"/>
      <p:bldP spid="4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-38100"/>
            <a:ext cx="86868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 eaLnBrk="0" hangingPunct="0"/>
            <a:r>
              <a:rPr lang="en-US" sz="3200" dirty="0" smtClean="0">
                <a:solidFill>
                  <a:srgbClr val="FF9933"/>
                </a:solidFill>
              </a:rPr>
              <a:t>Syphilis 2015: Session Objectives</a:t>
            </a:r>
            <a:endParaRPr lang="en-US" sz="3200" dirty="0">
              <a:solidFill>
                <a:srgbClr val="FF993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1000" y="1066800"/>
            <a:ext cx="83058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12677" y="1189037"/>
            <a:ext cx="8642446" cy="4525963"/>
          </a:xfrm>
        </p:spPr>
        <p:txBody>
          <a:bodyPr/>
          <a:lstStyle/>
          <a:p>
            <a:r>
              <a:rPr lang="en-US" sz="2800" dirty="0">
                <a:solidFill>
                  <a:srgbClr val="FF9900"/>
                </a:solidFill>
              </a:rPr>
              <a:t>Identify the causative organism </a:t>
            </a:r>
            <a:r>
              <a:rPr lang="en-US" sz="2800" dirty="0" smtClean="0">
                <a:solidFill>
                  <a:srgbClr val="FF9900"/>
                </a:solidFill>
              </a:rPr>
              <a:t>&amp; clinical course </a:t>
            </a:r>
          </a:p>
          <a:p>
            <a:pPr lvl="1"/>
            <a:r>
              <a:rPr lang="en-US" sz="2400" dirty="0" smtClean="0"/>
              <a:t>Incubating infection</a:t>
            </a:r>
          </a:p>
          <a:p>
            <a:pPr lvl="1"/>
            <a:r>
              <a:rPr lang="en-US" sz="2400" dirty="0" smtClean="0"/>
              <a:t>Stage </a:t>
            </a:r>
            <a:r>
              <a:rPr lang="en-US" sz="2400" dirty="0"/>
              <a:t>“progression”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solidFill>
                  <a:srgbClr val="FF9900"/>
                </a:solidFill>
              </a:rPr>
              <a:t>Explain </a:t>
            </a:r>
            <a:r>
              <a:rPr lang="en-US" sz="2800" dirty="0">
                <a:solidFill>
                  <a:srgbClr val="FF9900"/>
                </a:solidFill>
              </a:rPr>
              <a:t>the current epidemiology of syphilis in </a:t>
            </a:r>
            <a:r>
              <a:rPr lang="en-US" sz="2800" dirty="0" smtClean="0">
                <a:solidFill>
                  <a:srgbClr val="FF9900"/>
                </a:solidFill>
              </a:rPr>
              <a:t>NYS </a:t>
            </a:r>
            <a:endParaRPr lang="en-US" sz="2800" dirty="0">
              <a:solidFill>
                <a:srgbClr val="FF9900"/>
              </a:solidFill>
            </a:endParaRPr>
          </a:p>
          <a:p>
            <a:pPr lvl="1"/>
            <a:r>
              <a:rPr lang="en-US" sz="2400" dirty="0" smtClean="0"/>
              <a:t>Who </a:t>
            </a:r>
            <a:r>
              <a:rPr lang="en-US" sz="2400" dirty="0"/>
              <a:t>is most at risk, in NYS, 2015?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FF9900"/>
                </a:solidFill>
              </a:rPr>
              <a:t>Describe the diagnostic </a:t>
            </a:r>
            <a:r>
              <a:rPr lang="en-US" sz="2800" dirty="0" smtClean="0">
                <a:solidFill>
                  <a:srgbClr val="FF9900"/>
                </a:solidFill>
              </a:rPr>
              <a:t>criteria for </a:t>
            </a:r>
            <a:r>
              <a:rPr lang="en-US" sz="2800" dirty="0">
                <a:solidFill>
                  <a:srgbClr val="FF9900"/>
                </a:solidFill>
              </a:rPr>
              <a:t>each stage of </a:t>
            </a:r>
            <a:r>
              <a:rPr lang="en-US" sz="2800" dirty="0" smtClean="0">
                <a:solidFill>
                  <a:srgbClr val="FF9900"/>
                </a:solidFill>
              </a:rPr>
              <a:t>syphilis</a:t>
            </a:r>
            <a:endParaRPr lang="en-US" sz="2800" dirty="0">
              <a:solidFill>
                <a:srgbClr val="FF9900"/>
              </a:solidFill>
            </a:endParaRPr>
          </a:p>
          <a:p>
            <a:pPr lvl="1"/>
            <a:r>
              <a:rPr lang="en-US" sz="2400" dirty="0" smtClean="0"/>
              <a:t>Dermatologic exam findings</a:t>
            </a:r>
          </a:p>
          <a:p>
            <a:pPr lvl="1"/>
            <a:r>
              <a:rPr lang="en-US" sz="2400" dirty="0" smtClean="0"/>
              <a:t>Interpretation of serologic testing results</a:t>
            </a:r>
          </a:p>
          <a:p>
            <a:pPr lvl="1"/>
            <a:r>
              <a:rPr lang="en-US" sz="2400" dirty="0" smtClean="0"/>
              <a:t>Staging </a:t>
            </a:r>
            <a:r>
              <a:rPr lang="en-US" sz="2400" dirty="0"/>
              <a:t>asymptomatic infections</a:t>
            </a:r>
          </a:p>
          <a:p>
            <a:pPr lvl="1"/>
            <a:r>
              <a:rPr lang="en-US" sz="2400" dirty="0"/>
              <a:t>Limitations of testing in ruling out suspected </a:t>
            </a:r>
            <a:r>
              <a:rPr lang="en-US" sz="2400" dirty="0" smtClean="0"/>
              <a:t>infection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16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>
              <a:lnSpc>
                <a:spcPts val="4300"/>
              </a:lnSpc>
            </a:pPr>
            <a:r>
              <a:rPr lang="en-US" sz="4000" dirty="0" smtClean="0"/>
              <a:t>Increasing Diagnosis </a:t>
            </a:r>
            <a:br>
              <a:rPr lang="en-US" sz="4000" dirty="0" smtClean="0"/>
            </a:br>
            <a:r>
              <a:rPr lang="en-US" sz="4000" dirty="0" smtClean="0"/>
              <a:t>&amp; Case Detection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Maintain high index of suspicion in patients presenting with </a:t>
            </a:r>
            <a:r>
              <a:rPr lang="en-US" dirty="0" err="1" smtClean="0"/>
              <a:t>ano</a:t>
            </a:r>
            <a:r>
              <a:rPr lang="en-US" dirty="0" smtClean="0"/>
              <a:t>-genital ulcers or other dermatologic findings, esp. if increased risk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Be cognizant of limitations in test sensitivity and possibility of false negative results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Identify asymptomatic infections via appropriate levels of screening</a:t>
            </a:r>
          </a:p>
          <a:p>
            <a:pPr marL="1035050" lvl="1">
              <a:spcBef>
                <a:spcPts val="600"/>
              </a:spcBef>
            </a:pPr>
            <a:r>
              <a:rPr lang="en-US" dirty="0" smtClean="0"/>
              <a:t>Utilize brief sexual history to identify pts </a:t>
            </a:r>
            <a:r>
              <a:rPr lang="en-US" dirty="0"/>
              <a:t>at </a:t>
            </a:r>
            <a:r>
              <a:rPr lang="en-US" dirty="0" smtClean="0"/>
              <a:t>risk</a:t>
            </a:r>
          </a:p>
          <a:p>
            <a:pPr marL="1035050" lvl="1">
              <a:spcBef>
                <a:spcPts val="600"/>
              </a:spcBef>
            </a:pPr>
            <a:r>
              <a:rPr lang="en-US" dirty="0" smtClean="0"/>
              <a:t>Perform serologic screening when indicated</a:t>
            </a:r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04800" y="1524000"/>
            <a:ext cx="85344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4000" dirty="0" smtClean="0"/>
              <a:t>Syphilis Cases, by Stage and Gender, NYC, 2014</a:t>
            </a:r>
            <a:endParaRPr lang="en-US" sz="40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070661"/>
              </p:ext>
            </p:extLst>
          </p:nvPr>
        </p:nvGraphicFramePr>
        <p:xfrm>
          <a:off x="533400" y="1477962"/>
          <a:ext cx="372903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309768"/>
              </p:ext>
            </p:extLst>
          </p:nvPr>
        </p:nvGraphicFramePr>
        <p:xfrm>
          <a:off x="4724400" y="1477962"/>
          <a:ext cx="372903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457200" y="6202362"/>
            <a:ext cx="228600" cy="228600"/>
          </a:xfrm>
          <a:prstGeom prst="rect">
            <a:avLst/>
          </a:prstGeom>
          <a:solidFill>
            <a:srgbClr val="EE80B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00400" y="6202362"/>
            <a:ext cx="228600" cy="228600"/>
          </a:xfrm>
          <a:prstGeom prst="rect">
            <a:avLst/>
          </a:prstGeom>
          <a:solidFill>
            <a:srgbClr val="90AB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021362" y="6202362"/>
            <a:ext cx="228600" cy="228600"/>
          </a:xfrm>
          <a:prstGeom prst="rect">
            <a:avLst/>
          </a:prstGeom>
          <a:solidFill>
            <a:srgbClr val="B7A9E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250" y="613199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Primary &amp; Secondary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1028" y="613199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Early Latent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6168" y="6107668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Late Latent/ Latent </a:t>
            </a:r>
            <a:r>
              <a:rPr lang="en-US" dirty="0" err="1" smtClean="0">
                <a:solidFill>
                  <a:srgbClr val="FFFFFF"/>
                </a:solidFill>
              </a:rPr>
              <a:t>Unk</a:t>
            </a:r>
            <a:r>
              <a:rPr lang="en-US" dirty="0" smtClean="0">
                <a:solidFill>
                  <a:srgbClr val="FFFFFF"/>
                </a:solidFill>
              </a:rPr>
              <a:t>. Duration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ight Bracket 2"/>
          <p:cNvSpPr/>
          <p:nvPr/>
        </p:nvSpPr>
        <p:spPr bwMode="auto">
          <a:xfrm>
            <a:off x="3276600" y="2057400"/>
            <a:ext cx="184428" cy="2819400"/>
          </a:xfrm>
          <a:prstGeom prst="rightBracket">
            <a:avLst/>
          </a:prstGeom>
          <a:noFill/>
          <a:ln w="28575" cap="flat" cmpd="sng" algn="ctr">
            <a:solidFill>
              <a:srgbClr val="81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5" name="Right Bracket 14"/>
          <p:cNvSpPr/>
          <p:nvPr/>
        </p:nvSpPr>
        <p:spPr bwMode="auto">
          <a:xfrm>
            <a:off x="7467600" y="2057400"/>
            <a:ext cx="152400" cy="3581400"/>
          </a:xfrm>
          <a:prstGeom prst="rightBracket">
            <a:avLst/>
          </a:prstGeom>
          <a:noFill/>
          <a:ln w="28575" cap="flat" cmpd="sng" algn="ctr">
            <a:solidFill>
              <a:srgbClr val="81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1028" y="3581400"/>
            <a:ext cx="112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1FFFF"/>
                </a:solidFill>
              </a:rPr>
              <a:t>74% </a:t>
            </a:r>
            <a:r>
              <a:rPr lang="en-US" dirty="0" err="1" smtClean="0">
                <a:solidFill>
                  <a:srgbClr val="81FFFF"/>
                </a:solidFill>
              </a:rPr>
              <a:t>ASx</a:t>
            </a:r>
            <a:endParaRPr lang="en-US" dirty="0">
              <a:solidFill>
                <a:srgbClr val="81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42116" y="3581400"/>
            <a:ext cx="112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1FFFF"/>
                </a:solidFill>
              </a:rPr>
              <a:t>9</a:t>
            </a:r>
            <a:r>
              <a:rPr lang="en-US" dirty="0" smtClean="0">
                <a:solidFill>
                  <a:srgbClr val="81FFFF"/>
                </a:solidFill>
              </a:rPr>
              <a:t>4% </a:t>
            </a:r>
            <a:r>
              <a:rPr lang="en-US" dirty="0" err="1" smtClean="0">
                <a:solidFill>
                  <a:srgbClr val="81FFFF"/>
                </a:solidFill>
              </a:rPr>
              <a:t>ASx</a:t>
            </a:r>
            <a:endParaRPr lang="en-US" dirty="0">
              <a:solidFill>
                <a:srgbClr val="81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181600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N=1272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0" y="395073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N=1822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3600" y="260246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N=1905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68249" y="5117068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N=126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800" y="350520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N=516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Syphilis Screening: USPSTF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7638"/>
            <a:ext cx="8229600" cy="4525963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ersons </a:t>
            </a:r>
            <a:r>
              <a:rPr lang="en-US" dirty="0"/>
              <a:t>at increased risk for syphilis infection</a:t>
            </a:r>
          </a:p>
          <a:p>
            <a:pPr lvl="1"/>
            <a:r>
              <a:rPr lang="en-US" dirty="0"/>
              <a:t>MSM with high-risk sexual behavior</a:t>
            </a:r>
          </a:p>
          <a:p>
            <a:pPr lvl="1"/>
            <a:r>
              <a:rPr lang="en-US" dirty="0"/>
              <a:t>Commercial sex </a:t>
            </a:r>
            <a:r>
              <a:rPr lang="en-US" dirty="0" smtClean="0"/>
              <a:t>workers &amp; persons </a:t>
            </a:r>
            <a:r>
              <a:rPr lang="en-US" dirty="0"/>
              <a:t>who exchange sex for drugs</a:t>
            </a:r>
          </a:p>
          <a:p>
            <a:pPr lvl="1"/>
            <a:r>
              <a:rPr lang="en-US" dirty="0" smtClean="0"/>
              <a:t>Adults in </a:t>
            </a:r>
            <a:r>
              <a:rPr lang="en-US" dirty="0"/>
              <a:t>correctional facilities</a:t>
            </a:r>
          </a:p>
          <a:p>
            <a:pPr lvl="1"/>
            <a:r>
              <a:rPr lang="en-US" strike="sngStrike" dirty="0" smtClean="0"/>
              <a:t>? Persons diagnosed with another STI </a:t>
            </a:r>
            <a:endParaRPr lang="en-US" dirty="0" smtClean="0"/>
          </a:p>
          <a:p>
            <a:pPr lvl="1"/>
            <a:endParaRPr lang="en-US" sz="1000" dirty="0"/>
          </a:p>
          <a:p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pregnant women</a:t>
            </a:r>
          </a:p>
          <a:p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/>
          <a:lstStyle/>
          <a:p>
            <a:r>
              <a:rPr lang="en-US" sz="3200" dirty="0"/>
              <a:t>CDC Screening </a:t>
            </a:r>
            <a:r>
              <a:rPr lang="en-US" sz="3200" dirty="0" smtClean="0"/>
              <a:t>Recommendations:</a:t>
            </a:r>
            <a:br>
              <a:rPr lang="en-US" sz="3200" dirty="0" smtClean="0"/>
            </a:b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www.cdc.gov/std/tg2015/screening-recommendations</a:t>
            </a:r>
            <a:r>
              <a:rPr lang="en-US" sz="24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7"/>
            <a:ext cx="8610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Sexually active MSM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 smtClean="0"/>
              <a:t>At least annually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Every 3-6 mo. if increased risk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Sexually active persons with HIV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At initial HIV evaluation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At least annually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More frequently depending on individual risk behaviors </a:t>
            </a:r>
            <a:r>
              <a:rPr lang="en-US" sz="2400" dirty="0" smtClean="0"/>
              <a:t>(e.g. </a:t>
            </a:r>
            <a:r>
              <a:rPr lang="en-US" sz="2400" dirty="0" smtClean="0">
                <a:solidFill>
                  <a:srgbClr val="CCFF99"/>
                </a:solidFill>
              </a:rPr>
              <a:t>q4months per AIDS Institute, 2014</a:t>
            </a:r>
            <a:r>
              <a:rPr lang="en-US" sz="2400" dirty="0" smtClean="0"/>
              <a:t>)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Pregnant women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At 1</a:t>
            </a:r>
            <a:r>
              <a:rPr lang="en-US" baseline="30000" dirty="0" smtClean="0"/>
              <a:t>st</a:t>
            </a:r>
            <a:r>
              <a:rPr lang="en-US" dirty="0" smtClean="0"/>
              <a:t> prenatal visit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Early in 3</a:t>
            </a:r>
            <a:r>
              <a:rPr lang="en-US" baseline="30000" dirty="0" smtClean="0"/>
              <a:t>rd</a:t>
            </a:r>
            <a:r>
              <a:rPr lang="en-US" dirty="0" smtClean="0"/>
              <a:t> trimester &amp; at delivery if at high risk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304800" y="1219200"/>
            <a:ext cx="8534400" cy="0"/>
          </a:xfrm>
          <a:prstGeom prst="line">
            <a:avLst/>
          </a:prstGeom>
          <a:noFill/>
          <a:ln w="28575" algn="ctr">
            <a:solidFill>
              <a:srgbClr val="FF9933"/>
            </a:solidFill>
            <a:round/>
            <a:headEnd/>
            <a:tailEnd/>
          </a:ln>
        </p:spPr>
      </p:cxnSp>
      <p:sp>
        <p:nvSpPr>
          <p:cNvPr id="5" name="TextBox 4"/>
          <p:cNvSpPr txBox="1"/>
          <p:nvPr/>
        </p:nvSpPr>
        <p:spPr>
          <a:xfrm>
            <a:off x="6248400" y="1416784"/>
            <a:ext cx="2690160" cy="1631216"/>
          </a:xfrm>
          <a:prstGeom prst="rect">
            <a:avLst/>
          </a:prstGeom>
          <a:noFill/>
          <a:ln w="28575">
            <a:solidFill>
              <a:srgbClr val="CCFF99"/>
            </a:solidFill>
          </a:ln>
        </p:spPr>
        <p:txBody>
          <a:bodyPr wrap="none" rtlCol="0">
            <a:spAutoFit/>
          </a:bodyPr>
          <a:lstStyle/>
          <a:p>
            <a:pPr marL="120650" indent="-120650">
              <a:buFontTx/>
              <a:buChar char="-"/>
            </a:pPr>
            <a:r>
              <a:rPr lang="en-US" sz="2000" dirty="0" smtClean="0"/>
              <a:t>Multiple partners</a:t>
            </a:r>
          </a:p>
          <a:p>
            <a:pPr marL="120650" indent="-120650">
              <a:buFontTx/>
              <a:buChar char="-"/>
            </a:pPr>
            <a:r>
              <a:rPr lang="en-US" sz="2000" dirty="0" smtClean="0"/>
              <a:t>Anonymous partners</a:t>
            </a:r>
          </a:p>
          <a:p>
            <a:pPr marL="120650" indent="-120650">
              <a:buFontTx/>
              <a:buChar char="-"/>
            </a:pPr>
            <a:r>
              <a:rPr lang="en-US" sz="2000" dirty="0" smtClean="0"/>
              <a:t>Illicit drug use </a:t>
            </a:r>
          </a:p>
          <a:p>
            <a:pPr>
              <a:tabLst>
                <a:tab pos="396875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(esp. crystal meth)</a:t>
            </a:r>
          </a:p>
          <a:p>
            <a:pPr algn="ctr">
              <a:tabLst>
                <a:tab pos="396875" algn="l"/>
              </a:tabLst>
            </a:pPr>
            <a:r>
              <a:rPr lang="en-US" sz="2000" dirty="0" smtClean="0">
                <a:solidFill>
                  <a:srgbClr val="CCFF99"/>
                </a:solidFill>
              </a:rPr>
              <a:t>NYC DOHMH, 2014</a:t>
            </a:r>
            <a:endParaRPr lang="en-US" sz="2000" dirty="0">
              <a:solidFill>
                <a:srgbClr val="CCFF99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810000" y="2667000"/>
            <a:ext cx="2362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FF99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885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848600" cy="1104900"/>
          </a:xfrm>
        </p:spPr>
        <p:txBody>
          <a:bodyPr lIns="90488" tIns="44450" rIns="90488" bIns="44450"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Syphilis– Treatment  Issues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1906" name="Rectangle 3"/>
          <p:cNvSpPr>
            <a:spLocks noChangeArrowheads="1"/>
          </p:cNvSpPr>
          <p:nvPr/>
        </p:nvSpPr>
        <p:spPr bwMode="auto">
          <a:xfrm>
            <a:off x="3603625" y="6096000"/>
            <a:ext cx="538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</a:rPr>
              <a:t>Based on </a:t>
            </a:r>
            <a:r>
              <a:rPr lang="en-US" sz="2000" dirty="0" smtClean="0">
                <a:solidFill>
                  <a:srgbClr val="FFFFFF"/>
                </a:solidFill>
              </a:rPr>
              <a:t>2015 </a:t>
            </a:r>
            <a:r>
              <a:rPr lang="en-US" sz="2000" dirty="0">
                <a:solidFill>
                  <a:srgbClr val="FFFFFF"/>
                </a:solidFill>
              </a:rPr>
              <a:t>CDC Treatment Guidelines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9190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006702"/>
            <a:ext cx="8686800" cy="2057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800" dirty="0" smtClean="0"/>
              <a:t>Must </a:t>
            </a:r>
            <a:r>
              <a:rPr lang="en-US" sz="2800" dirty="0" smtClean="0"/>
              <a:t>ensure use of </a:t>
            </a:r>
            <a:r>
              <a:rPr lang="en-US" sz="2800" dirty="0" smtClean="0">
                <a:solidFill>
                  <a:srgbClr val="FF99FF"/>
                </a:solidFill>
              </a:rPr>
              <a:t>Bicillin LA </a:t>
            </a:r>
            <a:r>
              <a:rPr lang="en-US" sz="2800" dirty="0" smtClean="0"/>
              <a:t>(not C-R)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/>
              <a:t>Azithromycin (2g oral) not </a:t>
            </a:r>
            <a:r>
              <a:rPr lang="en-US" sz="2800" dirty="0" smtClean="0"/>
              <a:t>recommended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/>
              <a:t>Caution- Any non-PCN regimen in HIV</a:t>
            </a:r>
            <a:r>
              <a:rPr lang="en-US" sz="2800" dirty="0" smtClean="0"/>
              <a:t>+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 smtClean="0"/>
              <a:t>Pregnancy: PCN is the only acceptable regimen 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81000" y="1143000"/>
          <a:ext cx="83058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116"/>
                <a:gridCol w="3188084"/>
                <a:gridCol w="276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First Line Drug of Choice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Alternative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66"/>
                          </a:solidFill>
                        </a:rPr>
                        <a:t>Primary </a:t>
                      </a:r>
                    </a:p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66"/>
                          </a:solidFill>
                        </a:rPr>
                        <a:t>Secondary</a:t>
                      </a:r>
                    </a:p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66"/>
                          </a:solidFill>
                        </a:rPr>
                        <a:t>Early Latent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000066"/>
                          </a:solidFill>
                        </a:rPr>
                        <a:t>Benzathine</a:t>
                      </a:r>
                      <a:r>
                        <a:rPr lang="en-US" sz="2000" dirty="0" smtClean="0">
                          <a:solidFill>
                            <a:srgbClr val="000066"/>
                          </a:solidFill>
                        </a:rPr>
                        <a:t> PCN 2.4mU IM x1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0066"/>
                          </a:solidFill>
                        </a:rPr>
                        <a:t>Doxycyline</a:t>
                      </a:r>
                      <a:r>
                        <a:rPr lang="en-US" sz="2000" dirty="0" smtClean="0">
                          <a:solidFill>
                            <a:srgbClr val="000066"/>
                          </a:solidFill>
                        </a:rPr>
                        <a:t> 100mg BID x 14 days</a:t>
                      </a:r>
                      <a:endParaRPr lang="en-US" sz="20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66"/>
                          </a:solidFill>
                        </a:rPr>
                        <a:t>Late Latent </a:t>
                      </a:r>
                    </a:p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66"/>
                          </a:solidFill>
                        </a:rPr>
                        <a:t>Latent of Unknown Duration</a:t>
                      </a:r>
                    </a:p>
                    <a:p>
                      <a:endParaRPr lang="en-US" sz="8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000066"/>
                          </a:solidFill>
                        </a:rPr>
                        <a:t>Benzathine</a:t>
                      </a:r>
                      <a:r>
                        <a:rPr lang="en-US" sz="2000" dirty="0" smtClean="0">
                          <a:solidFill>
                            <a:srgbClr val="000066"/>
                          </a:solidFill>
                        </a:rPr>
                        <a:t> PCN 2.4mU IM weekly x 3 weeks</a:t>
                      </a:r>
                    </a:p>
                    <a:p>
                      <a:endParaRPr lang="en-US" sz="20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000066"/>
                          </a:solidFill>
                        </a:rPr>
                        <a:t>Doxycyline</a:t>
                      </a:r>
                      <a:r>
                        <a:rPr lang="en-US" sz="2000" dirty="0" smtClean="0">
                          <a:solidFill>
                            <a:srgbClr val="000066"/>
                          </a:solidFill>
                        </a:rPr>
                        <a:t> 100mg BID x 28 days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81424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001" name="Picture 3" descr="BICILLIN LA CR crop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-228600"/>
            <a:ext cx="4330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6002" name="Picture 4" descr="bicillin_l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6038" y="3276600"/>
            <a:ext cx="33575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6003" name="Picture 6" descr="bicillin_c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1700" y="3276600"/>
            <a:ext cx="33147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6004" name="TextBox 7"/>
          <p:cNvSpPr txBox="1">
            <a:spLocks noChangeArrowheads="1"/>
          </p:cNvSpPr>
          <p:nvPr/>
        </p:nvSpPr>
        <p:spPr bwMode="auto">
          <a:xfrm>
            <a:off x="457200" y="1055688"/>
            <a:ext cx="2133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2004</a:t>
            </a:r>
          </a:p>
          <a:p>
            <a:r>
              <a:rPr lang="en-US" sz="3200">
                <a:solidFill>
                  <a:srgbClr val="FFFFFF"/>
                </a:solidFill>
              </a:rPr>
              <a:t>Packaging</a:t>
            </a:r>
          </a:p>
        </p:txBody>
      </p:sp>
      <p:sp>
        <p:nvSpPr>
          <p:cNvPr id="896005" name="TextBox 8"/>
          <p:cNvSpPr txBox="1">
            <a:spLocks noChangeArrowheads="1"/>
          </p:cNvSpPr>
          <p:nvPr/>
        </p:nvSpPr>
        <p:spPr bwMode="auto">
          <a:xfrm>
            <a:off x="457200" y="4267200"/>
            <a:ext cx="2133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Current Packaging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332337"/>
              </p:ext>
            </p:extLst>
          </p:nvPr>
        </p:nvGraphicFramePr>
        <p:xfrm>
          <a:off x="363012" y="1295400"/>
          <a:ext cx="8417975" cy="4620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/>
                <a:gridCol w="1295400"/>
                <a:gridCol w="1447800"/>
                <a:gridCol w="2286000"/>
                <a:gridCol w="1712375"/>
              </a:tblGrid>
              <a:tr h="5755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71948" marR="71948" marT="71948" marB="71948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j-lt"/>
                        </a:rPr>
                        <a:t>Benzathine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PCN</a:t>
                      </a:r>
                      <a:endParaRPr lang="en-US" sz="1600" b="1" dirty="0">
                        <a:solidFill>
                          <a:srgbClr val="FEFFFE"/>
                        </a:solidFill>
                        <a:effectLst/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948" marR="71948" marT="71948" marB="7194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Doxycycline</a:t>
                      </a:r>
                      <a:endParaRPr lang="en-US" sz="1600" b="1" dirty="0">
                        <a:solidFill>
                          <a:srgbClr val="FEFFFE"/>
                        </a:solidFill>
                        <a:effectLst/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948" marR="71948" marT="71948" marB="7194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Ceftriaxone</a:t>
                      </a:r>
                      <a:endParaRPr lang="en-US" sz="1600" b="1">
                        <a:solidFill>
                          <a:srgbClr val="FEFFFE"/>
                        </a:solidFill>
                        <a:effectLst/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948" marR="71948" marT="71948" marB="7194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Azithromycin 2g</a:t>
                      </a:r>
                      <a:endParaRPr lang="en-US" sz="1600" b="1" dirty="0">
                        <a:solidFill>
                          <a:srgbClr val="FEFFFE"/>
                        </a:solidFill>
                        <a:effectLst/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948" marR="71948" marT="71948" marB="71948" anchor="ctr"/>
                </a:tc>
              </a:tr>
              <a:tr h="10072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effectLst/>
                          <a:latin typeface="+mj-lt"/>
                        </a:rPr>
                        <a:t>EARLY SYPHILIS</a:t>
                      </a:r>
                      <a:endParaRPr lang="en-US" sz="600" u="sng" dirty="0" smtClean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PRIMARY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SECONDARY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EARLY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LATENT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effectLst/>
                        <a:latin typeface="+mj-lt"/>
                      </a:endParaRPr>
                    </a:p>
                  </a:txBody>
                  <a:tcPr marL="71948" marR="71948" marT="71948" marB="719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✔</a:t>
                      </a:r>
                    </a:p>
                  </a:txBody>
                  <a:tcPr marL="71948" marR="71948" marT="71948" marB="71948" anchor="ctr"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Limited studies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948" marR="71948" marT="71948" marB="71948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Comparable to </a:t>
                      </a:r>
                      <a:r>
                        <a:rPr lang="en-US" sz="1600" dirty="0" err="1" smtClean="0">
                          <a:effectLst/>
                          <a:latin typeface="+mj-lt"/>
                        </a:rPr>
                        <a:t>Bicillin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 in several small studies, but daily IM/IV dosing x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10-14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days</a:t>
                      </a:r>
                      <a:endParaRPr lang="en-US" sz="16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71948" marR="71948" marT="71948" marB="71948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0414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Effective but 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not 1st Line due to emergence of resistance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948" marR="71948" marT="71948" marB="71948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LATE LATENT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effectLst/>
                        <a:latin typeface="+mj-lt"/>
                      </a:endParaRPr>
                    </a:p>
                  </a:txBody>
                  <a:tcPr marL="71948" marR="71948" marT="71948" marB="7194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✔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948" marR="71948" marT="71948" marB="71948" anchor="ctr"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Not well studied</a:t>
                      </a:r>
                      <a:endParaRPr lang="en-US" sz="16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71948" marR="71948" marT="71948" marB="71948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Not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recommended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948" marR="71948" marT="71948" marB="71948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EC"/>
                    </a:solidFill>
                  </a:tcPr>
                </a:tc>
              </a:tr>
              <a:tr h="5755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PREGNANT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WOMAN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solidFill>
                          <a:srgbClr val="FEFFFE"/>
                        </a:solidFill>
                        <a:effectLst/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948" marR="71948" marT="71948" marB="7194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✔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948" marR="71948" marT="71948" marB="71948" anchor="ctr"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Contra-indicated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948" marR="71948" marT="71948" marB="71948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Not well studied</a:t>
                      </a:r>
                      <a:endParaRPr lang="en-US" sz="1600" dirty="0" smtClean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71948" marR="71948" marT="71948" marB="71948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recommended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948" marR="71948" marT="71948" marB="71948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4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HIV-INFECTED</a:t>
                      </a:r>
                      <a:endParaRPr lang="en-US" sz="1600" b="1" dirty="0">
                        <a:solidFill>
                          <a:srgbClr val="FEFFFE"/>
                        </a:solidFill>
                        <a:effectLst/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948" marR="71948" marT="71948" marB="7194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✔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948" marR="71948" marT="71948" marB="71948" anchor="ctr"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?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Not well studied; need close follow-up; desensitize if risk of non-compliance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948" marR="71948" marT="71948" marB="71948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recommended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948" marR="71948" marT="71948" marB="71948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EC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47700" y="476250"/>
            <a:ext cx="7848600" cy="1104900"/>
          </a:xfrm>
          <a:prstGeom prst="rect">
            <a:avLst/>
          </a:prstGeom>
        </p:spPr>
        <p:txBody>
          <a:bodyPr lIns="90488" tIns="44450" rIns="90488" bIns="4445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kern="0" dirty="0" smtClean="0">
                <a:solidFill>
                  <a:srgbClr val="FF9933"/>
                </a:solidFill>
              </a:rPr>
              <a:t>Syphilis Treatment Options- Effectiveness</a:t>
            </a:r>
            <a:endParaRPr lang="en-US" sz="3200" kern="0" dirty="0">
              <a:solidFill>
                <a:srgbClr val="FF9933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04800" y="1028700"/>
            <a:ext cx="8534400" cy="381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096000"/>
            <a:ext cx="8598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✔</a:t>
            </a:r>
            <a:r>
              <a:rPr lang="en-US" sz="20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smtClean="0"/>
              <a:t> </a:t>
            </a:r>
            <a:r>
              <a:rPr lang="en-US" dirty="0" smtClean="0"/>
              <a:t>Strong clinical trials, observational studies, and decades of clinical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/>
          <a:lstStyle/>
          <a:p>
            <a:r>
              <a:rPr lang="en-US" sz="3600" dirty="0" smtClean="0"/>
              <a:t>CDC Guidance re: Delayed </a:t>
            </a:r>
            <a:r>
              <a:rPr lang="en-US" sz="3600" dirty="0" err="1" smtClean="0"/>
              <a:t>Bicillin</a:t>
            </a:r>
            <a:r>
              <a:rPr lang="en-US" sz="3600" dirty="0" smtClean="0"/>
              <a:t> Doses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8077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Clinical experience suggests </a:t>
            </a:r>
            <a:r>
              <a:rPr lang="en-US" sz="2800" dirty="0"/>
              <a:t>that an interval of </a:t>
            </a:r>
            <a:r>
              <a:rPr lang="en-US" sz="2800" dirty="0">
                <a:solidFill>
                  <a:srgbClr val="99FF99"/>
                </a:solidFill>
              </a:rPr>
              <a:t>10–14 days </a:t>
            </a:r>
            <a:r>
              <a:rPr lang="en-US" sz="2800" dirty="0"/>
              <a:t>between </a:t>
            </a:r>
            <a:r>
              <a:rPr lang="en-US" sz="2800" dirty="0" smtClean="0"/>
              <a:t>doses…</a:t>
            </a:r>
            <a:r>
              <a:rPr lang="en-US" sz="2800" dirty="0" smtClean="0">
                <a:solidFill>
                  <a:srgbClr val="99FF99"/>
                </a:solidFill>
              </a:rPr>
              <a:t>might be acceptable </a:t>
            </a:r>
            <a:r>
              <a:rPr lang="en-US" sz="2800" dirty="0"/>
              <a:t>before </a:t>
            </a:r>
            <a:r>
              <a:rPr lang="en-US" sz="2800" dirty="0" smtClean="0"/>
              <a:t>restarting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800" dirty="0" smtClean="0"/>
              <a:t>Pharmacologic </a:t>
            </a:r>
            <a:r>
              <a:rPr lang="en-US" sz="2800" dirty="0"/>
              <a:t>considerations suggest that an </a:t>
            </a:r>
            <a:r>
              <a:rPr lang="en-US" sz="2800" dirty="0" smtClean="0"/>
              <a:t>interval </a:t>
            </a:r>
            <a:r>
              <a:rPr lang="en-US" sz="2800" dirty="0"/>
              <a:t>of </a:t>
            </a:r>
            <a:r>
              <a:rPr lang="en-US" sz="2800" dirty="0">
                <a:solidFill>
                  <a:srgbClr val="FFFF00"/>
                </a:solidFill>
              </a:rPr>
              <a:t>7 to 9 days </a:t>
            </a:r>
            <a:r>
              <a:rPr lang="en-US" sz="2800" dirty="0"/>
              <a:t>between doses, if feasible, </a:t>
            </a:r>
            <a:r>
              <a:rPr lang="en-US" sz="2800" dirty="0">
                <a:solidFill>
                  <a:srgbClr val="FFFF00"/>
                </a:solidFill>
              </a:rPr>
              <a:t>may be more </a:t>
            </a:r>
            <a:r>
              <a:rPr lang="en-US" sz="2800" dirty="0" smtClean="0">
                <a:solidFill>
                  <a:srgbClr val="FFFF00"/>
                </a:solidFill>
              </a:rPr>
              <a:t>optimal</a:t>
            </a:r>
            <a:endParaRPr lang="en-US" sz="1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 </a:t>
            </a:r>
            <a:endParaRPr lang="en-US" sz="1400" dirty="0"/>
          </a:p>
          <a:p>
            <a:pPr marL="0" indent="0">
              <a:buNone/>
            </a:pPr>
            <a:r>
              <a:rPr lang="en-US" sz="2800" i="1" dirty="0" smtClean="0"/>
              <a:t>Missed </a:t>
            </a:r>
            <a:r>
              <a:rPr lang="en-US" sz="2800" i="1" dirty="0"/>
              <a:t>doses are not acceptable for pregnant </a:t>
            </a:r>
            <a:r>
              <a:rPr lang="en-US" sz="2800" i="1" dirty="0" smtClean="0"/>
              <a:t>patients being treated for latent syphilis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81000" y="1295399"/>
            <a:ext cx="838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4286775" y="6200745"/>
            <a:ext cx="4476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2015 CDC STD Treatment Guidelines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473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251" y="1129709"/>
            <a:ext cx="8686800" cy="4525963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800" dirty="0"/>
              <a:t>Immune-mediated reaction; </a:t>
            </a:r>
            <a:r>
              <a:rPr lang="en-US" sz="2800" dirty="0" err="1"/>
              <a:t>treponemal</a:t>
            </a:r>
            <a:r>
              <a:rPr lang="en-US" sz="2800" dirty="0"/>
              <a:t> </a:t>
            </a:r>
            <a:r>
              <a:rPr lang="en-US" sz="2800" dirty="0" smtClean="0"/>
              <a:t>endotoxins</a:t>
            </a:r>
          </a:p>
          <a:p>
            <a:pPr>
              <a:spcBef>
                <a:spcPts val="300"/>
              </a:spcBef>
            </a:pPr>
            <a:endParaRPr lang="en-US" sz="800" dirty="0"/>
          </a:p>
          <a:p>
            <a:pPr>
              <a:spcBef>
                <a:spcPts val="300"/>
              </a:spcBef>
            </a:pPr>
            <a:r>
              <a:rPr lang="en-US" sz="2800" dirty="0"/>
              <a:t>2-24 hours following initiation of </a:t>
            </a:r>
            <a:r>
              <a:rPr lang="en-US" sz="2800" dirty="0" smtClean="0"/>
              <a:t>treatment</a:t>
            </a:r>
          </a:p>
          <a:p>
            <a:pPr>
              <a:spcBef>
                <a:spcPts val="300"/>
              </a:spcBef>
            </a:pPr>
            <a:endParaRPr lang="en-US" sz="800" dirty="0"/>
          </a:p>
          <a:p>
            <a:pPr>
              <a:spcBef>
                <a:spcPts val="300"/>
              </a:spcBef>
            </a:pPr>
            <a:r>
              <a:rPr lang="en-US" sz="2800" dirty="0"/>
              <a:t>F</a:t>
            </a:r>
            <a:r>
              <a:rPr lang="en-US" sz="2800" dirty="0" smtClean="0"/>
              <a:t>ever</a:t>
            </a:r>
            <a:r>
              <a:rPr lang="en-US" sz="2800" dirty="0"/>
              <a:t>, headache, </a:t>
            </a:r>
            <a:r>
              <a:rPr lang="en-US" sz="2800" dirty="0" err="1" smtClean="0"/>
              <a:t>myalgias</a:t>
            </a:r>
            <a:endParaRPr lang="en-US" sz="2800" dirty="0" smtClean="0"/>
          </a:p>
          <a:p>
            <a:pPr>
              <a:spcBef>
                <a:spcPts val="300"/>
              </a:spcBef>
            </a:pPr>
            <a:endParaRPr lang="en-US" sz="800" dirty="0"/>
          </a:p>
          <a:p>
            <a:pPr>
              <a:spcBef>
                <a:spcPts val="300"/>
              </a:spcBef>
            </a:pPr>
            <a:r>
              <a:rPr lang="en-US" sz="2800" dirty="0"/>
              <a:t>50-75% primary/secondary cases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↑ with higher titers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↓ with history of previous </a:t>
            </a:r>
            <a:r>
              <a:rPr lang="en-US" sz="2400" dirty="0" smtClean="0"/>
              <a:t>treatment</a:t>
            </a:r>
          </a:p>
          <a:p>
            <a:pPr lvl="1">
              <a:spcBef>
                <a:spcPts val="300"/>
              </a:spcBef>
            </a:pPr>
            <a:endParaRPr lang="en-US" sz="800" dirty="0"/>
          </a:p>
          <a:p>
            <a:pPr>
              <a:spcBef>
                <a:spcPts val="300"/>
              </a:spcBef>
            </a:pPr>
            <a:r>
              <a:rPr lang="en-US" sz="2800" dirty="0"/>
              <a:t>Management: antipyretics, </a:t>
            </a:r>
            <a:r>
              <a:rPr lang="en-US" sz="2800" dirty="0" smtClean="0"/>
              <a:t>NSAIDs</a:t>
            </a:r>
          </a:p>
          <a:p>
            <a:pPr>
              <a:spcBef>
                <a:spcPts val="300"/>
              </a:spcBef>
            </a:pPr>
            <a:endParaRPr lang="en-US" sz="800" dirty="0"/>
          </a:p>
          <a:p>
            <a:pPr>
              <a:spcBef>
                <a:spcPts val="300"/>
              </a:spcBef>
            </a:pPr>
            <a:r>
              <a:rPr lang="en-US" sz="2800" dirty="0" err="1"/>
              <a:t>Pregancy</a:t>
            </a:r>
            <a:endParaRPr lang="en-US" sz="2800" dirty="0"/>
          </a:p>
          <a:p>
            <a:pPr lvl="1">
              <a:spcBef>
                <a:spcPts val="300"/>
              </a:spcBef>
            </a:pPr>
            <a:r>
              <a:rPr lang="en-US" sz="2400" dirty="0"/>
              <a:t>Preterm labor, uterine </a:t>
            </a:r>
            <a:r>
              <a:rPr lang="en-US" sz="2400" dirty="0" err="1"/>
              <a:t>contrations</a:t>
            </a:r>
            <a:r>
              <a:rPr lang="en-US" sz="2400" dirty="0"/>
              <a:t>, fetal distress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Need for close monitoring but not delay in </a:t>
            </a:r>
            <a:r>
              <a:rPr lang="en-US" sz="2400" dirty="0" smtClean="0"/>
              <a:t>Rx</a:t>
            </a:r>
            <a:endParaRPr lang="en-US" sz="2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0500"/>
            <a:ext cx="7848600" cy="11049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4000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Jarisch-Herxheimer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Reaction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04800" y="1028700"/>
            <a:ext cx="8534400" cy="381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2514600" y="1828800"/>
            <a:ext cx="4648200" cy="3810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Maximum Range for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Infectious Period</a:t>
            </a:r>
            <a:endParaRPr lang="en-US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7162800" y="1843088"/>
            <a:ext cx="1295400" cy="366712"/>
          </a:xfrm>
          <a:prstGeom prst="rect">
            <a:avLst/>
          </a:prstGeom>
          <a:pattFill prst="lgConfetti">
            <a:fgClr>
              <a:srgbClr val="D60000"/>
            </a:fgClr>
            <a:bgClr>
              <a:srgbClr val="FF5DFF"/>
            </a:bgClr>
          </a:patt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Rash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4572000" y="1462088"/>
            <a:ext cx="3886200" cy="36671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Arial" pitchFamily="34" charset="0"/>
              </a:rPr>
              <a:t>Brian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3028950" y="1447800"/>
            <a:ext cx="838200" cy="381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2971800" y="1458912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Jason</a:t>
            </a: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0" y="1447800"/>
            <a:ext cx="2057400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76200" y="1447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Matthew</a:t>
            </a: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>
            <a:off x="2514600" y="1828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3028950" y="9144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98668" name="Line 12"/>
          <p:cNvSpPr>
            <a:spLocks noChangeShapeType="1"/>
          </p:cNvSpPr>
          <p:nvPr/>
        </p:nvSpPr>
        <p:spPr bwMode="auto">
          <a:xfrm>
            <a:off x="3867150" y="9144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>
            <a:off x="4572000" y="9144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>
            <a:off x="2057400" y="9144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98671" name="Text Box 18"/>
          <p:cNvSpPr txBox="1">
            <a:spLocks noChangeArrowheads="1"/>
          </p:cNvSpPr>
          <p:nvPr/>
        </p:nvSpPr>
        <p:spPr bwMode="auto">
          <a:xfrm>
            <a:off x="5794375" y="3184525"/>
            <a:ext cx="2130425" cy="39687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 pitchFamily="34" charset="0"/>
              </a:rPr>
              <a:t>Symptom Onset</a:t>
            </a:r>
          </a:p>
        </p:txBody>
      </p:sp>
      <p:sp>
        <p:nvSpPr>
          <p:cNvPr id="198672" name="Text Box 19"/>
          <p:cNvSpPr txBox="1">
            <a:spLocks noChangeArrowheads="1"/>
          </p:cNvSpPr>
          <p:nvPr/>
        </p:nvSpPr>
        <p:spPr bwMode="auto">
          <a:xfrm>
            <a:off x="2362200" y="2743200"/>
            <a:ext cx="1211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Arial" pitchFamily="34" charset="0"/>
              </a:rPr>
              <a:t>6 months</a:t>
            </a:r>
          </a:p>
        </p:txBody>
      </p:sp>
      <p:sp>
        <p:nvSpPr>
          <p:cNvPr id="198673" name="Text Box 21"/>
          <p:cNvSpPr txBox="1">
            <a:spLocks noChangeArrowheads="1"/>
          </p:cNvSpPr>
          <p:nvPr/>
        </p:nvSpPr>
        <p:spPr bwMode="auto">
          <a:xfrm>
            <a:off x="76200" y="609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itchFamily="34" charset="0"/>
              </a:rPr>
              <a:t>2 </a:t>
            </a:r>
            <a:r>
              <a:rPr lang="en-US" b="1" dirty="0" err="1">
                <a:solidFill>
                  <a:srgbClr val="FFFFFF"/>
                </a:solidFill>
                <a:latin typeface="Arial" pitchFamily="34" charset="0"/>
              </a:rPr>
              <a:t>yrs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sym typeface="Wingdings" panose="05000000000000000000" pitchFamily="2" charset="2"/>
              </a:rPr>
              <a:t>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</a:rPr>
              <a:t>9 mo ago</a:t>
            </a:r>
          </a:p>
        </p:txBody>
      </p:sp>
      <p:sp>
        <p:nvSpPr>
          <p:cNvPr id="198674" name="Text Box 22"/>
          <p:cNvSpPr txBox="1">
            <a:spLocks noChangeArrowheads="1"/>
          </p:cNvSpPr>
          <p:nvPr/>
        </p:nvSpPr>
        <p:spPr bwMode="auto">
          <a:xfrm>
            <a:off x="2800350" y="6096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Arial" pitchFamily="34" charset="0"/>
              </a:rPr>
              <a:t>5 mo ago</a:t>
            </a:r>
          </a:p>
        </p:txBody>
      </p:sp>
      <p:sp>
        <p:nvSpPr>
          <p:cNvPr id="198675" name="Text Box 23"/>
          <p:cNvSpPr txBox="1">
            <a:spLocks noChangeArrowheads="1"/>
          </p:cNvSpPr>
          <p:nvPr/>
        </p:nvSpPr>
        <p:spPr bwMode="auto">
          <a:xfrm>
            <a:off x="4343400" y="623887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itchFamily="34" charset="0"/>
              </a:rPr>
              <a:t>3 mo ago thru present</a:t>
            </a:r>
          </a:p>
        </p:txBody>
      </p:sp>
      <p:sp>
        <p:nvSpPr>
          <p:cNvPr id="198676" name="Line 25"/>
          <p:cNvSpPr>
            <a:spLocks noChangeShapeType="1"/>
          </p:cNvSpPr>
          <p:nvPr/>
        </p:nvSpPr>
        <p:spPr bwMode="auto">
          <a:xfrm flipV="1">
            <a:off x="7162800" y="1843088"/>
            <a:ext cx="0" cy="1357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glow rad="50800">
              <a:srgbClr val="000066"/>
            </a:glow>
          </a:effec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98677" name="Line 25"/>
          <p:cNvSpPr>
            <a:spLocks noChangeShapeType="1"/>
          </p:cNvSpPr>
          <p:nvPr/>
        </p:nvSpPr>
        <p:spPr bwMode="auto">
          <a:xfrm flipV="1">
            <a:off x="8458200" y="1847850"/>
            <a:ext cx="0" cy="742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glow rad="50800">
              <a:srgbClr val="000066"/>
            </a:glow>
          </a:effec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98678" name="Text Box 18"/>
          <p:cNvSpPr txBox="1">
            <a:spLocks noChangeArrowheads="1"/>
          </p:cNvSpPr>
          <p:nvPr/>
        </p:nvSpPr>
        <p:spPr bwMode="auto">
          <a:xfrm>
            <a:off x="7772400" y="2514600"/>
            <a:ext cx="1097031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Patient</a:t>
            </a:r>
          </a:p>
          <a:p>
            <a:pPr algn="ctr">
              <a:lnSpc>
                <a:spcPts val="2100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</a:rPr>
              <a:t>Treated</a:t>
            </a:r>
            <a:endParaRPr lang="en-US" sz="20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3760033"/>
            <a:ext cx="8927673" cy="501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2800" b="1" dirty="0" smtClean="0">
                <a:solidFill>
                  <a:srgbClr val="FF9900"/>
                </a:solidFill>
              </a:rPr>
              <a:t>Management of Sexual </a:t>
            </a:r>
            <a:r>
              <a:rPr lang="en-US" sz="2800" b="1" dirty="0" smtClean="0">
                <a:solidFill>
                  <a:srgbClr val="FF9900"/>
                </a:solidFill>
              </a:rPr>
              <a:t>Contacts/Partners</a:t>
            </a:r>
            <a:endParaRPr lang="en-US" sz="2800" b="1" dirty="0" smtClean="0">
              <a:solidFill>
                <a:srgbClr val="FF99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4716800"/>
            <a:ext cx="8502649" cy="1836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>
              <a:lnSpc>
                <a:spcPts val="3400"/>
              </a:lnSpc>
            </a:pPr>
            <a:r>
              <a:rPr lang="en-US" sz="2400" dirty="0" smtClean="0"/>
              <a:t>a.  No significant risk of exposure- Forgo any testing/Rx</a:t>
            </a:r>
          </a:p>
          <a:p>
            <a:pPr marL="342900">
              <a:lnSpc>
                <a:spcPts val="3400"/>
              </a:lnSpc>
            </a:pPr>
            <a:r>
              <a:rPr lang="en-US" sz="2400" dirty="0" smtClean="0"/>
              <a:t>b.  Perform screening (by exam and serology)</a:t>
            </a:r>
          </a:p>
          <a:p>
            <a:pPr marL="342900">
              <a:lnSpc>
                <a:spcPts val="3400"/>
              </a:lnSpc>
            </a:pPr>
            <a:r>
              <a:rPr lang="en-US" sz="2400" dirty="0"/>
              <a:t>	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If </a:t>
            </a:r>
            <a:r>
              <a:rPr lang="en-US" sz="2400" dirty="0" smtClean="0"/>
              <a:t>Positive, provide treatment</a:t>
            </a:r>
          </a:p>
          <a:p>
            <a:pPr marL="342900">
              <a:lnSpc>
                <a:spcPts val="3400"/>
              </a:lnSpc>
            </a:pPr>
            <a:r>
              <a:rPr lang="en-US" sz="2400" dirty="0" smtClean="0"/>
              <a:t>c.  Presumptive treatment, even in face of negative testing</a:t>
            </a:r>
            <a:endParaRPr lang="en-US" sz="2400" dirty="0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228600" y="4230801"/>
            <a:ext cx="8655049" cy="36399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8659" name="Line 3"/>
          <p:cNvSpPr>
            <a:spLocks noChangeShapeType="1"/>
          </p:cNvSpPr>
          <p:nvPr/>
        </p:nvSpPr>
        <p:spPr bwMode="auto">
          <a:xfrm>
            <a:off x="0" y="1828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127" y="4235035"/>
            <a:ext cx="8927673" cy="48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rgbClr val="FF9900"/>
                </a:solidFill>
              </a:rPr>
              <a:t>Which </a:t>
            </a:r>
            <a:r>
              <a:rPr lang="en-US" sz="2400" dirty="0" smtClean="0">
                <a:solidFill>
                  <a:srgbClr val="FF9900"/>
                </a:solidFill>
              </a:rPr>
              <a:t>option is most appropriate for each partner noted above?</a:t>
            </a:r>
          </a:p>
        </p:txBody>
      </p:sp>
    </p:spTree>
    <p:extLst>
      <p:ext uri="{BB962C8B-B14F-4D97-AF65-F5344CB8AC3E}">
        <p14:creationId xmlns:p14="http://schemas.microsoft.com/office/powerpoint/2010/main" val="101631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animBg="1"/>
      <p:bldP spid="198660" grpId="0" animBg="1"/>
      <p:bldP spid="198661" grpId="0" animBg="1"/>
      <p:bldP spid="198662" grpId="0" animBg="1"/>
      <p:bldP spid="198663" grpId="0"/>
      <p:bldP spid="198664" grpId="0" animBg="1"/>
      <p:bldP spid="198665" grpId="0"/>
      <p:bldP spid="198666" grpId="0" animBg="1"/>
      <p:bldP spid="198667" grpId="0" animBg="1"/>
      <p:bldP spid="198668" grpId="0" animBg="1"/>
      <p:bldP spid="198669" grpId="0" animBg="1"/>
      <p:bldP spid="198670" grpId="0" animBg="1"/>
      <p:bldP spid="198671" grpId="0" animBg="1"/>
      <p:bldP spid="198672" grpId="0"/>
      <p:bldP spid="198673" grpId="0"/>
      <p:bldP spid="198674" grpId="0"/>
      <p:bldP spid="198675" grpId="0"/>
      <p:bldP spid="198676" grpId="0" animBg="1"/>
      <p:bldP spid="198677" grpId="0" animBg="1"/>
      <p:bldP spid="198678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-152400"/>
            <a:ext cx="86868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 eaLnBrk="0" hangingPunct="0"/>
            <a:r>
              <a:rPr lang="en-US" sz="3200" dirty="0" smtClean="0">
                <a:solidFill>
                  <a:srgbClr val="FF9933"/>
                </a:solidFill>
              </a:rPr>
              <a:t>Syphilis 2015: Session Objectives (continued)</a:t>
            </a:r>
            <a:endParaRPr lang="en-US" sz="3200" dirty="0">
              <a:solidFill>
                <a:srgbClr val="FF993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1000" y="990600"/>
            <a:ext cx="83058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FF9900"/>
                </a:solidFill>
              </a:rPr>
              <a:t>List </a:t>
            </a:r>
            <a:r>
              <a:rPr lang="en-US" sz="2800" dirty="0">
                <a:solidFill>
                  <a:srgbClr val="FF9900"/>
                </a:solidFill>
              </a:rPr>
              <a:t>the current recommended </a:t>
            </a:r>
            <a:r>
              <a:rPr lang="en-US" sz="2800" dirty="0" smtClean="0">
                <a:solidFill>
                  <a:srgbClr val="FF9900"/>
                </a:solidFill>
              </a:rPr>
              <a:t>stage-specific treatments</a:t>
            </a:r>
            <a:endParaRPr lang="en-US" sz="2800" dirty="0">
              <a:solidFill>
                <a:srgbClr val="FF9900"/>
              </a:solidFill>
            </a:endParaRPr>
          </a:p>
          <a:p>
            <a:pPr marL="1092200" lvl="1"/>
            <a:r>
              <a:rPr lang="en-US" sz="2400" dirty="0" smtClean="0"/>
              <a:t>First-line treatment recommendations</a:t>
            </a:r>
          </a:p>
          <a:p>
            <a:pPr marL="1092200" lvl="1"/>
            <a:r>
              <a:rPr lang="en-US" sz="2400" dirty="0" smtClean="0"/>
              <a:t>Alternate treatment options</a:t>
            </a:r>
          </a:p>
          <a:p>
            <a:pPr marL="1092200" lvl="1"/>
            <a:r>
              <a:rPr lang="en-US" sz="2400" dirty="0" smtClean="0"/>
              <a:t>Special patient populations/circumstances</a:t>
            </a:r>
          </a:p>
          <a:p>
            <a:pPr marL="1651000" lvl="2" indent="-285750"/>
            <a:r>
              <a:rPr lang="en-US" dirty="0" smtClean="0"/>
              <a:t>Penicillin allergy</a:t>
            </a:r>
          </a:p>
          <a:p>
            <a:pPr marL="1651000" lvl="2" indent="-285750"/>
            <a:r>
              <a:rPr lang="en-US" dirty="0" smtClean="0"/>
              <a:t>HIV co-infection</a:t>
            </a:r>
          </a:p>
          <a:p>
            <a:pPr marL="1651000" lvl="2" indent="-285750"/>
            <a:r>
              <a:rPr lang="en-US" dirty="0" smtClean="0"/>
              <a:t>Pregnancy</a:t>
            </a:r>
            <a:endParaRPr lang="en-US" dirty="0"/>
          </a:p>
          <a:p>
            <a:pPr marL="1092200" lvl="1"/>
            <a:r>
              <a:rPr lang="en-US" sz="2400" dirty="0" smtClean="0"/>
              <a:t>Post-treatment follow-up</a:t>
            </a:r>
          </a:p>
          <a:p>
            <a:r>
              <a:rPr lang="en-US" sz="2800" dirty="0" smtClean="0">
                <a:solidFill>
                  <a:srgbClr val="FF9900"/>
                </a:solidFill>
              </a:rPr>
              <a:t>Outline approaches to partner </a:t>
            </a:r>
            <a:r>
              <a:rPr lang="en-US" sz="2800" dirty="0">
                <a:solidFill>
                  <a:srgbClr val="FF9900"/>
                </a:solidFill>
              </a:rPr>
              <a:t>m</a:t>
            </a:r>
            <a:r>
              <a:rPr lang="en-US" sz="2800" dirty="0" smtClean="0">
                <a:solidFill>
                  <a:srgbClr val="FF9900"/>
                </a:solidFill>
              </a:rPr>
              <a:t>anagement</a:t>
            </a:r>
            <a:endParaRPr lang="en-US" sz="2800" dirty="0">
              <a:solidFill>
                <a:srgbClr val="FF9900"/>
              </a:solidFill>
            </a:endParaRPr>
          </a:p>
          <a:p>
            <a:r>
              <a:rPr lang="en-US" sz="2800" dirty="0" smtClean="0">
                <a:solidFill>
                  <a:srgbClr val="FF9900"/>
                </a:solidFill>
              </a:rPr>
              <a:t>Access state &amp; local </a:t>
            </a:r>
            <a:r>
              <a:rPr lang="en-US" sz="2800" dirty="0">
                <a:solidFill>
                  <a:srgbClr val="FF9900"/>
                </a:solidFill>
              </a:rPr>
              <a:t>health </a:t>
            </a:r>
            <a:r>
              <a:rPr lang="en-US" sz="2800" dirty="0" smtClean="0">
                <a:solidFill>
                  <a:srgbClr val="FF9900"/>
                </a:solidFill>
              </a:rPr>
              <a:t>department resources</a:t>
            </a:r>
            <a:endParaRPr lang="en-US" sz="28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ChangeArrowheads="1"/>
          </p:cNvSpPr>
          <p:nvPr/>
        </p:nvSpPr>
        <p:spPr bwMode="auto">
          <a:xfrm>
            <a:off x="203200" y="1600200"/>
            <a:ext cx="8726488" cy="4724400"/>
          </a:xfrm>
          <a:prstGeom prst="rect">
            <a:avLst/>
          </a:prstGeom>
          <a:solidFill>
            <a:srgbClr val="0000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54717" name="Rectangle 29"/>
          <p:cNvSpPr>
            <a:spLocks noChangeArrowheads="1"/>
          </p:cNvSpPr>
          <p:nvPr/>
        </p:nvSpPr>
        <p:spPr bwMode="auto">
          <a:xfrm>
            <a:off x="228600" y="1981200"/>
            <a:ext cx="922337" cy="533400"/>
          </a:xfrm>
          <a:prstGeom prst="rect">
            <a:avLst/>
          </a:prstGeom>
          <a:solidFill>
            <a:srgbClr val="98B5FE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2400" b="1" dirty="0">
                <a:solidFill>
                  <a:srgbClr val="000000"/>
                </a:solidFill>
              </a:rPr>
              <a:t>????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title"/>
          </p:nvPr>
        </p:nvSpPr>
        <p:spPr>
          <a:xfrm>
            <a:off x="255588" y="419100"/>
            <a:ext cx="8651875" cy="1104900"/>
          </a:xfrm>
          <a:noFill/>
          <a:ln/>
        </p:spPr>
        <p:txBody>
          <a:bodyPr lIns="90488" tIns="44450" rIns="90488" bIns="44450" anchor="b"/>
          <a:lstStyle/>
          <a:p>
            <a:pPr>
              <a:lnSpc>
                <a:spcPts val="4400"/>
              </a:lnSpc>
            </a:pPr>
            <a:r>
              <a:rPr lang="en-US" sz="4000" dirty="0">
                <a:solidFill>
                  <a:srgbClr val="FF9900"/>
                </a:solidFill>
              </a:rPr>
              <a:t>Syphilis: </a:t>
            </a:r>
            <a:br>
              <a:rPr lang="en-US" sz="4000" dirty="0">
                <a:solidFill>
                  <a:srgbClr val="FF9900"/>
                </a:solidFill>
              </a:rPr>
            </a:br>
            <a:r>
              <a:rPr lang="en-US" sz="4000" dirty="0">
                <a:solidFill>
                  <a:srgbClr val="FF9900"/>
                </a:solidFill>
              </a:rPr>
              <a:t>Defining the Communicable Period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754692" name="Line 4"/>
          <p:cNvSpPr>
            <a:spLocks noChangeShapeType="1"/>
          </p:cNvSpPr>
          <p:nvPr/>
        </p:nvSpPr>
        <p:spPr bwMode="auto">
          <a:xfrm>
            <a:off x="203200" y="5486400"/>
            <a:ext cx="8697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54693" name="Line 5"/>
          <p:cNvSpPr>
            <a:spLocks noChangeShapeType="1"/>
          </p:cNvSpPr>
          <p:nvPr/>
        </p:nvSpPr>
        <p:spPr bwMode="auto">
          <a:xfrm>
            <a:off x="3116263" y="2514600"/>
            <a:ext cx="0" cy="296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54694" name="Line 6"/>
          <p:cNvSpPr>
            <a:spLocks noChangeShapeType="1"/>
          </p:cNvSpPr>
          <p:nvPr/>
        </p:nvSpPr>
        <p:spPr bwMode="auto">
          <a:xfrm>
            <a:off x="3860800" y="2514600"/>
            <a:ext cx="0" cy="296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54695" name="Line 7"/>
          <p:cNvSpPr>
            <a:spLocks noChangeShapeType="1"/>
          </p:cNvSpPr>
          <p:nvPr/>
        </p:nvSpPr>
        <p:spPr bwMode="auto">
          <a:xfrm>
            <a:off x="4538663" y="2514600"/>
            <a:ext cx="0" cy="296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54696" name="Line 8"/>
          <p:cNvSpPr>
            <a:spLocks noChangeShapeType="1"/>
          </p:cNvSpPr>
          <p:nvPr/>
        </p:nvSpPr>
        <p:spPr bwMode="auto">
          <a:xfrm>
            <a:off x="5214938" y="2514600"/>
            <a:ext cx="0" cy="296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54697" name="Line 9"/>
          <p:cNvSpPr>
            <a:spLocks noChangeShapeType="1"/>
          </p:cNvSpPr>
          <p:nvPr/>
        </p:nvSpPr>
        <p:spPr bwMode="auto">
          <a:xfrm>
            <a:off x="5892800" y="2514600"/>
            <a:ext cx="0" cy="296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54698" name="Rectangle 10"/>
          <p:cNvSpPr>
            <a:spLocks noChangeArrowheads="1"/>
          </p:cNvSpPr>
          <p:nvPr/>
        </p:nvSpPr>
        <p:spPr bwMode="auto">
          <a:xfrm>
            <a:off x="4538663" y="4883150"/>
            <a:ext cx="2032000" cy="444500"/>
          </a:xfrm>
          <a:prstGeom prst="rect">
            <a:avLst/>
          </a:prstGeom>
          <a:solidFill>
            <a:srgbClr val="FAA8B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</a:rPr>
              <a:t>         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54699" name="Rectangle 11"/>
          <p:cNvSpPr>
            <a:spLocks noChangeArrowheads="1"/>
          </p:cNvSpPr>
          <p:nvPr/>
        </p:nvSpPr>
        <p:spPr bwMode="auto">
          <a:xfrm>
            <a:off x="6570663" y="1993900"/>
            <a:ext cx="2235200" cy="520700"/>
          </a:xfrm>
          <a:prstGeom prst="rect">
            <a:avLst/>
          </a:prstGeom>
          <a:solidFill>
            <a:srgbClr val="CA8AF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54700" name="Rectangle 12"/>
          <p:cNvSpPr>
            <a:spLocks noChangeArrowheads="1"/>
          </p:cNvSpPr>
          <p:nvPr/>
        </p:nvSpPr>
        <p:spPr bwMode="auto">
          <a:xfrm>
            <a:off x="881063" y="5495925"/>
            <a:ext cx="4762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solidFill>
                  <a:srgbClr val="FFFFFF"/>
                </a:solidFill>
              </a:rPr>
              <a:t>12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754701" name="Rectangle 13"/>
          <p:cNvSpPr>
            <a:spLocks noChangeArrowheads="1"/>
          </p:cNvSpPr>
          <p:nvPr/>
        </p:nvSpPr>
        <p:spPr bwMode="auto">
          <a:xfrm>
            <a:off x="2166938" y="5486400"/>
            <a:ext cx="3190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solidFill>
                  <a:srgbClr val="FFFFFF"/>
                </a:solidFill>
              </a:rPr>
              <a:t>6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754702" name="Rectangle 14"/>
          <p:cNvSpPr>
            <a:spLocks noChangeArrowheads="1"/>
          </p:cNvSpPr>
          <p:nvPr/>
        </p:nvSpPr>
        <p:spPr bwMode="auto">
          <a:xfrm>
            <a:off x="4402138" y="5495925"/>
            <a:ext cx="3190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solidFill>
                  <a:srgbClr val="FFFFFF"/>
                </a:solidFill>
              </a:rPr>
              <a:t>3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754703" name="Rectangle 15"/>
          <p:cNvSpPr>
            <a:spLocks noChangeArrowheads="1"/>
          </p:cNvSpPr>
          <p:nvPr/>
        </p:nvSpPr>
        <p:spPr bwMode="auto">
          <a:xfrm>
            <a:off x="6411913" y="5481638"/>
            <a:ext cx="496887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solidFill>
                  <a:srgbClr val="FFFFFF"/>
                </a:solidFill>
              </a:rPr>
              <a:t>0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754704" name="Rectangle 16"/>
          <p:cNvSpPr>
            <a:spLocks noChangeArrowheads="1"/>
          </p:cNvSpPr>
          <p:nvPr/>
        </p:nvSpPr>
        <p:spPr bwMode="auto">
          <a:xfrm>
            <a:off x="2370138" y="3962400"/>
            <a:ext cx="4200525" cy="444500"/>
          </a:xfrm>
          <a:prstGeom prst="rect">
            <a:avLst/>
          </a:prstGeom>
          <a:solidFill>
            <a:srgbClr val="FABDA4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754705" name="Rectangle 17"/>
          <p:cNvSpPr>
            <a:spLocks noChangeArrowheads="1"/>
          </p:cNvSpPr>
          <p:nvPr/>
        </p:nvSpPr>
        <p:spPr bwMode="auto">
          <a:xfrm>
            <a:off x="6570663" y="3962400"/>
            <a:ext cx="2235200" cy="457200"/>
          </a:xfrm>
          <a:prstGeom prst="rect">
            <a:avLst/>
          </a:prstGeom>
          <a:solidFill>
            <a:srgbClr val="FF733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54706" name="Rectangle 18"/>
          <p:cNvSpPr>
            <a:spLocks noChangeArrowheads="1"/>
          </p:cNvSpPr>
          <p:nvPr/>
        </p:nvSpPr>
        <p:spPr bwMode="auto">
          <a:xfrm>
            <a:off x="6697663" y="4025900"/>
            <a:ext cx="20399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0000"/>
                </a:solidFill>
              </a:rPr>
              <a:t>SECONDARY</a:t>
            </a:r>
          </a:p>
        </p:txBody>
      </p:sp>
      <p:sp>
        <p:nvSpPr>
          <p:cNvPr id="754707" name="Rectangle 19"/>
          <p:cNvSpPr>
            <a:spLocks noChangeArrowheads="1"/>
          </p:cNvSpPr>
          <p:nvPr/>
        </p:nvSpPr>
        <p:spPr bwMode="auto">
          <a:xfrm>
            <a:off x="6570663" y="2984500"/>
            <a:ext cx="2235200" cy="520700"/>
          </a:xfrm>
          <a:prstGeom prst="rect">
            <a:avLst/>
          </a:prstGeom>
          <a:solidFill>
            <a:srgbClr val="A3F25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 dirty="0">
                <a:solidFill>
                  <a:srgbClr val="000000"/>
                </a:solidFill>
              </a:rPr>
              <a:t>  </a:t>
            </a:r>
            <a:r>
              <a:rPr lang="en-US" sz="2000" b="1" dirty="0">
                <a:solidFill>
                  <a:srgbClr val="000000"/>
                </a:solidFill>
              </a:rPr>
              <a:t>EARLY LATENT </a:t>
            </a:r>
          </a:p>
        </p:txBody>
      </p:sp>
      <p:sp>
        <p:nvSpPr>
          <p:cNvPr id="754708" name="Rectangle 20"/>
          <p:cNvSpPr>
            <a:spLocks noChangeArrowheads="1"/>
          </p:cNvSpPr>
          <p:nvPr/>
        </p:nvSpPr>
        <p:spPr bwMode="auto">
          <a:xfrm>
            <a:off x="6637338" y="2060575"/>
            <a:ext cx="21002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0000"/>
                </a:solidFill>
              </a:rPr>
              <a:t>LATE LATENT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54709" name="Rectangle 21"/>
          <p:cNvSpPr>
            <a:spLocks noChangeArrowheads="1"/>
          </p:cNvSpPr>
          <p:nvPr/>
        </p:nvSpPr>
        <p:spPr bwMode="auto">
          <a:xfrm>
            <a:off x="165100" y="5862638"/>
            <a:ext cx="874553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FFFFFF"/>
                </a:solidFill>
              </a:rPr>
              <a:t>Months </a:t>
            </a:r>
            <a:r>
              <a:rPr lang="en-US" sz="2400" dirty="0" smtClean="0">
                <a:solidFill>
                  <a:srgbClr val="FFFFFF"/>
                </a:solidFill>
              </a:rPr>
              <a:t>prior </a:t>
            </a:r>
            <a:r>
              <a:rPr lang="en-US" sz="2400" dirty="0">
                <a:solidFill>
                  <a:srgbClr val="FFFFFF"/>
                </a:solidFill>
              </a:rPr>
              <a:t>to </a:t>
            </a:r>
            <a:r>
              <a:rPr lang="en-US" sz="2400" dirty="0" smtClean="0">
                <a:solidFill>
                  <a:srgbClr val="FFFFFF"/>
                </a:solidFill>
              </a:rPr>
              <a:t>symptom </a:t>
            </a:r>
            <a:r>
              <a:rPr lang="en-US" sz="2400" dirty="0">
                <a:solidFill>
                  <a:srgbClr val="FFFFFF"/>
                </a:solidFill>
              </a:rPr>
              <a:t>o</a:t>
            </a:r>
            <a:r>
              <a:rPr lang="en-US" sz="2400" dirty="0" smtClean="0">
                <a:solidFill>
                  <a:srgbClr val="FFFFFF"/>
                </a:solidFill>
              </a:rPr>
              <a:t>nset (or diagnosis </a:t>
            </a:r>
            <a:r>
              <a:rPr lang="en-US" sz="2400" dirty="0">
                <a:solidFill>
                  <a:srgbClr val="FFFFFF"/>
                </a:solidFill>
              </a:rPr>
              <a:t>d</a:t>
            </a:r>
            <a:r>
              <a:rPr lang="en-US" sz="2400" dirty="0" smtClean="0">
                <a:solidFill>
                  <a:srgbClr val="FFFFFF"/>
                </a:solidFill>
              </a:rPr>
              <a:t>ate if </a:t>
            </a:r>
            <a:r>
              <a:rPr lang="en-US" sz="2400" dirty="0" err="1" smtClean="0">
                <a:solidFill>
                  <a:srgbClr val="FFFFFF"/>
                </a:solidFill>
              </a:rPr>
              <a:t>asympt</a:t>
            </a:r>
            <a:r>
              <a:rPr lang="en-US" sz="2400" dirty="0" smtClean="0">
                <a:solidFill>
                  <a:srgbClr val="FFFFFF"/>
                </a:solidFill>
              </a:rPr>
              <a:t>.)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54710" name="AutoShape 22"/>
          <p:cNvSpPr>
            <a:spLocks noChangeArrowheads="1"/>
          </p:cNvSpPr>
          <p:nvPr/>
        </p:nvSpPr>
        <p:spPr bwMode="auto">
          <a:xfrm>
            <a:off x="1557338" y="4953000"/>
            <a:ext cx="474662" cy="838200"/>
          </a:xfrm>
          <a:prstGeom prst="parallelogram">
            <a:avLst>
              <a:gd name="adj" fmla="val 24995"/>
            </a:avLst>
          </a:prstGeom>
          <a:solidFill>
            <a:srgbClr val="0000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54711" name="Rectangle 23"/>
          <p:cNvSpPr>
            <a:spLocks noChangeArrowheads="1"/>
          </p:cNvSpPr>
          <p:nvPr/>
        </p:nvSpPr>
        <p:spPr bwMode="auto">
          <a:xfrm>
            <a:off x="6570663" y="4876800"/>
            <a:ext cx="2235200" cy="444500"/>
          </a:xfrm>
          <a:prstGeom prst="rect">
            <a:avLst/>
          </a:prstGeom>
          <a:solidFill>
            <a:srgbClr val="FF4343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</a:rPr>
              <a:t>         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754712" name="Rectangle 24"/>
          <p:cNvSpPr>
            <a:spLocks noChangeArrowheads="1"/>
          </p:cNvSpPr>
          <p:nvPr/>
        </p:nvSpPr>
        <p:spPr bwMode="auto">
          <a:xfrm>
            <a:off x="6570663" y="4936455"/>
            <a:ext cx="22352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0000"/>
                </a:solidFill>
              </a:rPr>
              <a:t>PRIMARY</a:t>
            </a:r>
          </a:p>
        </p:txBody>
      </p:sp>
      <p:sp>
        <p:nvSpPr>
          <p:cNvPr id="754713" name="Line 25"/>
          <p:cNvSpPr>
            <a:spLocks noChangeShapeType="1"/>
          </p:cNvSpPr>
          <p:nvPr/>
        </p:nvSpPr>
        <p:spPr bwMode="auto">
          <a:xfrm>
            <a:off x="2370138" y="2514600"/>
            <a:ext cx="0" cy="297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54715" name="Rectangle 27"/>
          <p:cNvSpPr>
            <a:spLocks noChangeArrowheads="1"/>
          </p:cNvSpPr>
          <p:nvPr/>
        </p:nvSpPr>
        <p:spPr bwMode="auto">
          <a:xfrm>
            <a:off x="1150938" y="2971800"/>
            <a:ext cx="5408612" cy="5207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eaLnBrk="0" hangingPunct="0"/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754716" name="AutoShape 28"/>
          <p:cNvSpPr>
            <a:spLocks noChangeArrowheads="1"/>
          </p:cNvSpPr>
          <p:nvPr/>
        </p:nvSpPr>
        <p:spPr bwMode="auto">
          <a:xfrm>
            <a:off x="1557338" y="2819400"/>
            <a:ext cx="474662" cy="838200"/>
          </a:xfrm>
          <a:prstGeom prst="parallelogram">
            <a:avLst>
              <a:gd name="adj" fmla="val 24995"/>
            </a:avLst>
          </a:prstGeom>
          <a:solidFill>
            <a:srgbClr val="0000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54718" name="Rectangle 30"/>
          <p:cNvSpPr>
            <a:spLocks noChangeArrowheads="1"/>
          </p:cNvSpPr>
          <p:nvPr/>
        </p:nvSpPr>
        <p:spPr bwMode="auto">
          <a:xfrm>
            <a:off x="1150938" y="1981200"/>
            <a:ext cx="5419725" cy="533400"/>
          </a:xfrm>
          <a:prstGeom prst="rect">
            <a:avLst/>
          </a:prstGeom>
          <a:noFill/>
          <a:ln w="12700">
            <a:pattFill prst="dkVert">
              <a:fgClr>
                <a:srgbClr val="A2C1FE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/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54719" name="AutoShape 31"/>
          <p:cNvSpPr>
            <a:spLocks noChangeArrowheads="1"/>
          </p:cNvSpPr>
          <p:nvPr/>
        </p:nvSpPr>
        <p:spPr bwMode="auto">
          <a:xfrm>
            <a:off x="1600200" y="1676400"/>
            <a:ext cx="474662" cy="1219200"/>
          </a:xfrm>
          <a:prstGeom prst="parallelogram">
            <a:avLst>
              <a:gd name="adj" fmla="val 24995"/>
            </a:avLst>
          </a:prstGeom>
          <a:solidFill>
            <a:srgbClr val="0000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54720" name="Line 32"/>
          <p:cNvSpPr>
            <a:spLocks noChangeShapeType="1"/>
          </p:cNvSpPr>
          <p:nvPr/>
        </p:nvSpPr>
        <p:spPr bwMode="auto">
          <a:xfrm>
            <a:off x="6570663" y="1676400"/>
            <a:ext cx="0" cy="3835400"/>
          </a:xfrm>
          <a:prstGeom prst="line">
            <a:avLst/>
          </a:prstGeom>
          <a:noFill/>
          <a:ln w="50800">
            <a:solidFill>
              <a:srgbClr val="DC008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54714" name="Line 26"/>
          <p:cNvSpPr>
            <a:spLocks noChangeShapeType="1"/>
          </p:cNvSpPr>
          <p:nvPr/>
        </p:nvSpPr>
        <p:spPr bwMode="auto">
          <a:xfrm>
            <a:off x="1150938" y="1993900"/>
            <a:ext cx="0" cy="3492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3739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114300"/>
            <a:ext cx="7077075" cy="66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847" y="6172200"/>
            <a:ext cx="174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www.inspot.org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3" name="Rectangle 2"/>
          <p:cNvSpPr>
            <a:spLocks noGrp="1" noChangeArrowheads="1"/>
          </p:cNvSpPr>
          <p:nvPr/>
        </p:nvSpPr>
        <p:spPr bwMode="auto">
          <a:xfrm>
            <a:off x="838200" y="3505200"/>
            <a:ext cx="81534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457200" indent="-457200">
              <a:buClr>
                <a:srgbClr val="FF9933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9900"/>
                </a:solidFill>
              </a:rPr>
              <a:t>Primary</a:t>
            </a:r>
            <a:r>
              <a:rPr lang="en-US" sz="2800" dirty="0">
                <a:solidFill>
                  <a:srgbClr val="FF9900"/>
                </a:solidFill>
              </a:rPr>
              <a:t>, Secondary Syphilis</a:t>
            </a:r>
            <a:endParaRPr lang="en-US" sz="2800" dirty="0">
              <a:solidFill>
                <a:srgbClr val="3333CC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	</a:t>
            </a:r>
            <a:r>
              <a:rPr lang="en-US" sz="2400" dirty="0" smtClean="0">
                <a:solidFill>
                  <a:srgbClr val="FFFFFF"/>
                </a:solidFill>
              </a:rPr>
              <a:t>- Resolution </a:t>
            </a:r>
            <a:r>
              <a:rPr lang="en-US" sz="2400" dirty="0">
                <a:solidFill>
                  <a:srgbClr val="FFFFFF"/>
                </a:solidFill>
              </a:rPr>
              <a:t>of symptoms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	</a:t>
            </a:r>
            <a:r>
              <a:rPr lang="en-US" sz="2400" dirty="0" smtClean="0">
                <a:solidFill>
                  <a:srgbClr val="FFFFFF"/>
                </a:solidFill>
              </a:rPr>
              <a:t>- By </a:t>
            </a:r>
            <a:r>
              <a:rPr lang="en-US" sz="2400" dirty="0">
                <a:solidFill>
                  <a:srgbClr val="FFFFFF"/>
                </a:solidFill>
              </a:rPr>
              <a:t>6-12 </a:t>
            </a:r>
            <a:r>
              <a:rPr lang="en-US" sz="2400" dirty="0" smtClean="0">
                <a:solidFill>
                  <a:srgbClr val="FFFFFF"/>
                </a:solidFill>
              </a:rPr>
              <a:t>months: </a:t>
            </a:r>
            <a:r>
              <a:rPr lang="en-US" sz="2400" dirty="0">
                <a:solidFill>
                  <a:srgbClr val="FFFFFF"/>
                </a:solidFill>
              </a:rPr>
              <a:t>Fall in RPR </a:t>
            </a:r>
            <a:r>
              <a:rPr lang="en-US" sz="2400" dirty="0" smtClean="0">
                <a:solidFill>
                  <a:srgbClr val="FFFFFF"/>
                </a:solidFill>
              </a:rPr>
              <a:t>by </a:t>
            </a:r>
            <a:r>
              <a:rPr lang="en-US" sz="2400" dirty="0">
                <a:solidFill>
                  <a:srgbClr val="FFFFFF"/>
                </a:solidFill>
              </a:rPr>
              <a:t>2 titers </a:t>
            </a:r>
          </a:p>
          <a:p>
            <a:endParaRPr lang="en-US" sz="700" dirty="0">
              <a:solidFill>
                <a:srgbClr val="FFFFFF"/>
              </a:solidFill>
            </a:endParaRPr>
          </a:p>
          <a:p>
            <a:pPr marL="457200" indent="-457200">
              <a:buClr>
                <a:srgbClr val="FF9933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9933"/>
                </a:solidFill>
              </a:rPr>
              <a:t>Early </a:t>
            </a:r>
            <a:r>
              <a:rPr lang="en-US" sz="2800" dirty="0">
                <a:solidFill>
                  <a:srgbClr val="FF9933"/>
                </a:solidFill>
              </a:rPr>
              <a:t>Latent, Late Latent Syphilis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	 </a:t>
            </a:r>
            <a:r>
              <a:rPr lang="en-US" sz="2400" dirty="0" smtClean="0">
                <a:solidFill>
                  <a:srgbClr val="FFFFFF"/>
                </a:solidFill>
              </a:rPr>
              <a:t>- If </a:t>
            </a:r>
            <a:r>
              <a:rPr lang="en-US" sz="2400" dirty="0">
                <a:solidFill>
                  <a:srgbClr val="FFFFFF"/>
                </a:solidFill>
              </a:rPr>
              <a:t>RPR titer </a:t>
            </a:r>
            <a:r>
              <a:rPr lang="en-US" sz="2400" dirty="0" smtClean="0">
                <a:solidFill>
                  <a:srgbClr val="FFFFFF"/>
                </a:solidFill>
              </a:rPr>
              <a:t>&gt;/= 1:32 </a:t>
            </a:r>
          </a:p>
          <a:p>
            <a:pPr defTabSz="630238"/>
            <a:r>
              <a:rPr lang="en-US" sz="2400" dirty="0">
                <a:solidFill>
                  <a:srgbClr val="FFFFFF"/>
                </a:solidFill>
              </a:rPr>
              <a:t>	</a:t>
            </a:r>
            <a:r>
              <a:rPr lang="en-US" sz="2400" dirty="0" smtClean="0">
                <a:solidFill>
                  <a:srgbClr val="FFFFFF"/>
                </a:solidFill>
              </a:rPr>
              <a:t>	Fall in RPR</a:t>
            </a:r>
            <a:r>
              <a:rPr 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by </a:t>
            </a:r>
            <a:r>
              <a:rPr lang="en-US" sz="2400" dirty="0">
                <a:solidFill>
                  <a:srgbClr val="FFFFFF"/>
                </a:solidFill>
              </a:rPr>
              <a:t>2 titers </a:t>
            </a:r>
            <a:r>
              <a:rPr lang="en-US" sz="2400" dirty="0" smtClean="0">
                <a:solidFill>
                  <a:srgbClr val="FFFFFF"/>
                </a:solidFill>
              </a:rPr>
              <a:t>within </a:t>
            </a:r>
            <a:r>
              <a:rPr lang="en-US" sz="2400" dirty="0">
                <a:solidFill>
                  <a:srgbClr val="FFFFFF"/>
                </a:solidFill>
              </a:rPr>
              <a:t>12-24 </a:t>
            </a:r>
            <a:r>
              <a:rPr lang="en-US" sz="2400" dirty="0" smtClean="0">
                <a:solidFill>
                  <a:srgbClr val="FFFFFF"/>
                </a:solidFill>
              </a:rPr>
              <a:t>months</a:t>
            </a:r>
          </a:p>
        </p:txBody>
      </p:sp>
      <p:sp>
        <p:nvSpPr>
          <p:cNvPr id="914434" name="Rectangle 3"/>
          <p:cNvSpPr>
            <a:spLocks noGrp="1" noChangeArrowheads="1"/>
          </p:cNvSpPr>
          <p:nvPr/>
        </p:nvSpPr>
        <p:spPr bwMode="auto">
          <a:xfrm>
            <a:off x="134938" y="-152400"/>
            <a:ext cx="8856662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ctr"/>
            <a:r>
              <a:rPr lang="en-US" sz="3600" dirty="0">
                <a:solidFill>
                  <a:srgbClr val="FF9900"/>
                </a:solidFill>
              </a:rPr>
              <a:t>Response to Therapy by Syphilis Stage</a:t>
            </a: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202361"/>
              </p:ext>
            </p:extLst>
          </p:nvPr>
        </p:nvGraphicFramePr>
        <p:xfrm>
          <a:off x="762000" y="990600"/>
          <a:ext cx="76200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286000"/>
                <a:gridCol w="3352800"/>
              </a:tblGrid>
              <a:tr h="370840">
                <a:tc rowSpan="2"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Stage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Repeat RPR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Titers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HIV-negative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HIV-positive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Primary,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Secondary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663" indent="0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 6 months</a:t>
                      </a:r>
                    </a:p>
                    <a:p>
                      <a:pPr marL="347663" indent="0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 months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0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Every 3 months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x 1 year</a:t>
                      </a:r>
                    </a:p>
                    <a:p>
                      <a:pPr marL="117475" indent="0">
                        <a:tabLst>
                          <a:tab pos="461963" algn="l"/>
                        </a:tabLs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Recheck at 24 months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Early Latent,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Late Latent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663" indent="0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 6 months</a:t>
                      </a:r>
                    </a:p>
                    <a:p>
                      <a:pPr marL="347663" indent="0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12 months</a:t>
                      </a:r>
                    </a:p>
                    <a:p>
                      <a:pPr marL="347663" indent="0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24 months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0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Every 6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months x 2 years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5943600"/>
            <a:ext cx="8686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19213" algn="l"/>
              </a:tabLst>
            </a:pPr>
            <a:r>
              <a:rPr lang="en-US" sz="2000" dirty="0" smtClean="0">
                <a:solidFill>
                  <a:srgbClr val="FF66CC"/>
                </a:solidFill>
              </a:rPr>
              <a:t>Pts w/ HIV:	Rare occurrences of unusual post-treatment serologic 	responses (e.g. fluctuating </a:t>
            </a:r>
            <a:r>
              <a:rPr lang="en-US" sz="2000" dirty="0">
                <a:solidFill>
                  <a:srgbClr val="FF66CC"/>
                </a:solidFill>
              </a:rPr>
              <a:t>or high </a:t>
            </a:r>
            <a:r>
              <a:rPr lang="en-US" sz="2000" dirty="0" err="1">
                <a:solidFill>
                  <a:srgbClr val="FF66CC"/>
                </a:solidFill>
              </a:rPr>
              <a:t>serofast</a:t>
            </a:r>
            <a:r>
              <a:rPr lang="en-US" sz="2000" dirty="0">
                <a:solidFill>
                  <a:srgbClr val="FF66CC"/>
                </a:solidFill>
              </a:rPr>
              <a:t> </a:t>
            </a:r>
            <a:r>
              <a:rPr lang="en-US" sz="2000" dirty="0" smtClean="0">
                <a:solidFill>
                  <a:srgbClr val="FF66CC"/>
                </a:solidFill>
              </a:rPr>
              <a:t>serologic titers)</a:t>
            </a:r>
            <a:endParaRPr lang="en-US" sz="2000" dirty="0">
              <a:solidFill>
                <a:srgbClr val="3333CC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6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9933"/>
                </a:solidFill>
                <a:latin typeface="Arial" charset="0"/>
              </a:rPr>
              <a:t>Approach to Inadequate </a:t>
            </a:r>
            <a:br>
              <a:rPr lang="en-US" sz="4000" dirty="0" smtClean="0">
                <a:solidFill>
                  <a:srgbClr val="FF9933"/>
                </a:solidFill>
                <a:latin typeface="Arial" charset="0"/>
              </a:rPr>
            </a:br>
            <a:r>
              <a:rPr lang="en-US" sz="4000" dirty="0" smtClean="0">
                <a:solidFill>
                  <a:srgbClr val="FF9933"/>
                </a:solidFill>
                <a:latin typeface="Arial" charset="0"/>
              </a:rPr>
              <a:t>Serologic Response to Treatment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</a:rPr>
              <a:t>Evaluate for possible re-infection</a:t>
            </a:r>
          </a:p>
          <a:p>
            <a:pPr eaLnBrk="1" hangingPunct="1"/>
            <a:r>
              <a:rPr lang="en-US" sz="3600" dirty="0" smtClean="0">
                <a:latin typeface="Arial" charset="0"/>
              </a:rPr>
              <a:t>Re-screen for HIV</a:t>
            </a:r>
          </a:p>
          <a:p>
            <a:pPr eaLnBrk="1" hangingPunct="1"/>
            <a:r>
              <a:rPr lang="en-US" sz="3600" dirty="0" smtClean="0">
                <a:latin typeface="Arial" charset="0"/>
              </a:rPr>
              <a:t>Consider suboptimal treatment </a:t>
            </a:r>
          </a:p>
          <a:p>
            <a:pPr lvl="1" eaLnBrk="1" hangingPunct="1"/>
            <a:r>
              <a:rPr lang="en-US" sz="3600" dirty="0" smtClean="0">
                <a:latin typeface="Arial" charset="0"/>
              </a:rPr>
              <a:t>Inaccurate staging of infection</a:t>
            </a:r>
          </a:p>
          <a:p>
            <a:pPr lvl="1" eaLnBrk="1" hangingPunct="1"/>
            <a:r>
              <a:rPr lang="en-US" sz="3600" dirty="0" smtClean="0">
                <a:latin typeface="Arial" charset="0"/>
              </a:rPr>
              <a:t>Non-compliance with oral therapy</a:t>
            </a:r>
          </a:p>
          <a:p>
            <a:pPr eaLnBrk="1" hangingPunct="1"/>
            <a:r>
              <a:rPr lang="en-US" sz="3600" dirty="0" smtClean="0">
                <a:latin typeface="Arial" charset="0"/>
              </a:rPr>
              <a:t>Rule out </a:t>
            </a:r>
            <a:r>
              <a:rPr lang="en-US" sz="3600" dirty="0" err="1" smtClean="0">
                <a:latin typeface="Arial" charset="0"/>
              </a:rPr>
              <a:t>Neurosyphilis</a:t>
            </a:r>
            <a:r>
              <a:rPr lang="en-US" sz="3600" dirty="0" smtClean="0">
                <a:latin typeface="Arial" charset="0"/>
              </a:rPr>
              <a:t> (CSF exam)</a:t>
            </a:r>
          </a:p>
          <a:p>
            <a:pPr eaLnBrk="1" hangingPunct="1"/>
            <a:r>
              <a:rPr lang="en-US" sz="3600" dirty="0" smtClean="0">
                <a:latin typeface="Arial" charset="0"/>
              </a:rPr>
              <a:t>Re-treat with Bicillin 2.4 </a:t>
            </a:r>
            <a:r>
              <a:rPr lang="en-US" sz="3600" dirty="0" err="1" smtClean="0">
                <a:latin typeface="Arial" charset="0"/>
              </a:rPr>
              <a:t>mU</a:t>
            </a:r>
            <a:r>
              <a:rPr lang="en-US" sz="3600" dirty="0" smtClean="0">
                <a:latin typeface="Arial" charset="0"/>
              </a:rPr>
              <a:t> IM x 3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916484" name="Line 4"/>
          <p:cNvSpPr>
            <a:spLocks noChangeShapeType="1"/>
          </p:cNvSpPr>
          <p:nvPr/>
        </p:nvSpPr>
        <p:spPr bwMode="auto">
          <a:xfrm>
            <a:off x="304800" y="1600200"/>
            <a:ext cx="85344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Indications 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 CSF Exam</a:t>
            </a:r>
          </a:p>
        </p:txBody>
      </p:sp>
      <p:sp>
        <p:nvSpPr>
          <p:cNvPr id="918530" name="Rectangle 3"/>
          <p:cNvSpPr>
            <a:spLocks noChangeArrowheads="1"/>
          </p:cNvSpPr>
          <p:nvPr/>
        </p:nvSpPr>
        <p:spPr bwMode="auto">
          <a:xfrm>
            <a:off x="3810000" y="6155655"/>
            <a:ext cx="52578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i="1" dirty="0">
                <a:solidFill>
                  <a:srgbClr val="FFFFFF"/>
                </a:solidFill>
              </a:rPr>
              <a:t>Based on </a:t>
            </a:r>
            <a:r>
              <a:rPr lang="en-US" sz="2000" i="1" dirty="0" smtClean="0">
                <a:solidFill>
                  <a:srgbClr val="FFFFFF"/>
                </a:solidFill>
              </a:rPr>
              <a:t>2015 </a:t>
            </a:r>
            <a:r>
              <a:rPr lang="en-US" sz="2000" i="1" dirty="0">
                <a:solidFill>
                  <a:srgbClr val="FFFFFF"/>
                </a:solidFill>
              </a:rPr>
              <a:t>CDC Treatment Guidelines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918531" name="Line 4"/>
          <p:cNvSpPr>
            <a:spLocks noChangeShapeType="1"/>
          </p:cNvSpPr>
          <p:nvPr/>
        </p:nvSpPr>
        <p:spPr bwMode="auto">
          <a:xfrm>
            <a:off x="457200" y="1066800"/>
            <a:ext cx="83058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1853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839200" cy="293754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 smtClean="0"/>
              <a:t>Neurologic or Ophthalmic Signs/Symptoms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Evidence of Active Tertiary (</a:t>
            </a:r>
            <a:r>
              <a:rPr lang="en-US" dirty="0" err="1" smtClean="0"/>
              <a:t>aortitis</a:t>
            </a:r>
            <a:r>
              <a:rPr lang="en-US" dirty="0" smtClean="0"/>
              <a:t>, </a:t>
            </a:r>
            <a:r>
              <a:rPr lang="en-US" dirty="0" err="1" smtClean="0"/>
              <a:t>gumma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Inadequate Serologic Response to Treatment</a:t>
            </a:r>
          </a:p>
          <a:p>
            <a:pPr eaLnBrk="1" hangingPunct="1">
              <a:lnSpc>
                <a:spcPct val="110000"/>
              </a:lnSpc>
            </a:pPr>
            <a:endParaRPr lang="en-US" sz="1100" dirty="0" smtClean="0"/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HIV+ with Late Latent or Latent Unknown </a:t>
            </a:r>
            <a:r>
              <a:rPr lang="en-US" dirty="0" err="1" smtClean="0"/>
              <a:t>Dur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918533" name="TextBox 5"/>
          <p:cNvSpPr txBox="1">
            <a:spLocks noChangeArrowheads="1"/>
          </p:cNvSpPr>
          <p:nvPr/>
        </p:nvSpPr>
        <p:spPr bwMode="auto">
          <a:xfrm>
            <a:off x="4656648" y="4343400"/>
            <a:ext cx="4231765" cy="1631216"/>
          </a:xfrm>
          <a:prstGeom prst="rect">
            <a:avLst/>
          </a:prstGeom>
          <a:noFill/>
          <a:ln w="9525">
            <a:solidFill>
              <a:srgbClr val="FF7575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FF7575"/>
                </a:solidFill>
              </a:rPr>
              <a:t>Although </a:t>
            </a:r>
            <a:r>
              <a:rPr lang="en-US" sz="2000" i="1" dirty="0" smtClean="0">
                <a:solidFill>
                  <a:srgbClr val="FF7575"/>
                </a:solidFill>
              </a:rPr>
              <a:t>associated </a:t>
            </a:r>
            <a:r>
              <a:rPr lang="en-US" sz="2000" i="1" dirty="0">
                <a:solidFill>
                  <a:srgbClr val="FF7575"/>
                </a:solidFill>
              </a:rPr>
              <a:t>with clinical and CSF </a:t>
            </a:r>
            <a:r>
              <a:rPr lang="en-US" sz="2000" i="1" dirty="0" smtClean="0">
                <a:solidFill>
                  <a:srgbClr val="FF7575"/>
                </a:solidFill>
              </a:rPr>
              <a:t>abnormalities </a:t>
            </a:r>
            <a:r>
              <a:rPr lang="en-US" sz="2000" i="1" dirty="0">
                <a:solidFill>
                  <a:srgbClr val="FF7575"/>
                </a:solidFill>
              </a:rPr>
              <a:t>consistent with </a:t>
            </a:r>
            <a:r>
              <a:rPr lang="en-US" sz="2000" i="1" dirty="0" err="1" smtClean="0">
                <a:solidFill>
                  <a:srgbClr val="FF7575"/>
                </a:solidFill>
              </a:rPr>
              <a:t>neurosyphilis</a:t>
            </a:r>
            <a:r>
              <a:rPr lang="en-US" sz="2000" i="1" dirty="0" smtClean="0">
                <a:solidFill>
                  <a:srgbClr val="FF7575"/>
                </a:solidFill>
              </a:rPr>
              <a:t>- if </a:t>
            </a:r>
            <a:r>
              <a:rPr lang="en-US" sz="2000" i="1" dirty="0">
                <a:solidFill>
                  <a:srgbClr val="FF7575"/>
                </a:solidFill>
              </a:rPr>
              <a:t>asymptomatic, no </a:t>
            </a:r>
            <a:r>
              <a:rPr lang="en-US" sz="2000" i="1" dirty="0" smtClean="0">
                <a:solidFill>
                  <a:srgbClr val="FF7575"/>
                </a:solidFill>
              </a:rPr>
              <a:t>data that CSF exam in these patients </a:t>
            </a:r>
            <a:r>
              <a:rPr lang="en-US" sz="2000" i="1" dirty="0" smtClean="0">
                <a:solidFill>
                  <a:srgbClr val="FF7575"/>
                </a:solidFill>
                <a:sym typeface="Wingdings" pitchFamily="2" charset="2"/>
              </a:rPr>
              <a:t>improves clinical </a:t>
            </a:r>
            <a:r>
              <a:rPr lang="en-US" sz="2000" i="1" dirty="0">
                <a:solidFill>
                  <a:srgbClr val="FF7575"/>
                </a:solidFill>
                <a:sym typeface="Wingdings" pitchFamily="2" charset="2"/>
              </a:rPr>
              <a:t>outcomes</a:t>
            </a:r>
            <a:endParaRPr lang="en-US" sz="2000" i="1" dirty="0">
              <a:solidFill>
                <a:srgbClr val="FF7575"/>
              </a:solidFill>
            </a:endParaRPr>
          </a:p>
        </p:txBody>
      </p:sp>
      <p:sp>
        <p:nvSpPr>
          <p:cNvPr id="918535" name="Line 7"/>
          <p:cNvSpPr>
            <a:spLocks noChangeShapeType="1"/>
          </p:cNvSpPr>
          <p:nvPr/>
        </p:nvSpPr>
        <p:spPr bwMode="auto">
          <a:xfrm>
            <a:off x="609600" y="3733800"/>
            <a:ext cx="830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153" y="4460819"/>
            <a:ext cx="2422458" cy="1279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9588" eaLnBrk="1" hangingPunct="1">
              <a:lnSpc>
                <a:spcPct val="110000"/>
              </a:lnSpc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HIV+ patients</a:t>
            </a:r>
          </a:p>
          <a:p>
            <a:pPr marL="285750" indent="-285750" defTabSz="509588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RPR </a:t>
            </a:r>
            <a:r>
              <a:rPr lang="en-US" sz="2400" dirty="0">
                <a:solidFill>
                  <a:schemeClr val="bg1"/>
                </a:solidFill>
              </a:rPr>
              <a:t>&gt;/= </a:t>
            </a:r>
            <a:r>
              <a:rPr lang="en-US" sz="2400" dirty="0" smtClean="0">
                <a:solidFill>
                  <a:schemeClr val="bg1"/>
                </a:solidFill>
              </a:rPr>
              <a:t>1:32 </a:t>
            </a:r>
          </a:p>
          <a:p>
            <a:pPr marL="285750" indent="-285750" defTabSz="509588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CD4 </a:t>
            </a:r>
            <a:r>
              <a:rPr lang="en-US" sz="2400" dirty="0">
                <a:solidFill>
                  <a:schemeClr val="bg1"/>
                </a:solidFill>
              </a:rPr>
              <a:t>&lt;/= </a:t>
            </a:r>
            <a:r>
              <a:rPr lang="en-US" sz="2400" dirty="0" smtClean="0">
                <a:solidFill>
                  <a:schemeClr val="bg1"/>
                </a:solidFill>
              </a:rPr>
              <a:t>350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ight Bracket 2"/>
          <p:cNvSpPr/>
          <p:nvPr/>
        </p:nvSpPr>
        <p:spPr bwMode="auto">
          <a:xfrm>
            <a:off x="2404502" y="4460819"/>
            <a:ext cx="349109" cy="1279581"/>
          </a:xfrm>
          <a:prstGeom prst="rightBracke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 bwMode="auto">
          <a:xfrm>
            <a:off x="2753611" y="5100610"/>
            <a:ext cx="75158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447859" y="4685110"/>
            <a:ext cx="971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CSF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Exam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2541" y="472528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??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524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z="4000" dirty="0"/>
              <a:t>Neurologic or Ophthalmic </a:t>
            </a:r>
            <a:r>
              <a:rPr lang="en-US" sz="4000" dirty="0" smtClean="0"/>
              <a:t>Signs/Symptoms of Syphilis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114800"/>
          </a:xfrm>
        </p:spPr>
        <p:txBody>
          <a:bodyPr/>
          <a:lstStyle/>
          <a:p>
            <a:r>
              <a:rPr lang="en-US" sz="2800" dirty="0" smtClean="0"/>
              <a:t>Headache, vertigo, neck stiffness without fever, seizures, focal symptoms</a:t>
            </a:r>
          </a:p>
          <a:p>
            <a:endParaRPr lang="en-US" sz="800" dirty="0" smtClean="0"/>
          </a:p>
          <a:p>
            <a:r>
              <a:rPr lang="en-US" sz="2800" dirty="0" smtClean="0"/>
              <a:t>Cognitive dysfunction, mental status or personality changes, dementia, psychosis</a:t>
            </a:r>
          </a:p>
          <a:p>
            <a:endParaRPr lang="en-US" sz="800" dirty="0" smtClean="0"/>
          </a:p>
          <a:p>
            <a:r>
              <a:rPr lang="en-US" sz="2800" dirty="0" smtClean="0"/>
              <a:t>Cranial nerve dysfunction (esp. facial/auditory)</a:t>
            </a:r>
          </a:p>
          <a:p>
            <a:endParaRPr lang="en-US" sz="800" dirty="0" smtClean="0"/>
          </a:p>
          <a:p>
            <a:r>
              <a:rPr lang="en-US" sz="2800" dirty="0" err="1" smtClean="0"/>
              <a:t>Ophtho</a:t>
            </a:r>
            <a:r>
              <a:rPr lang="en-US" sz="2800" dirty="0" smtClean="0"/>
              <a:t> (optic neuritis, </a:t>
            </a:r>
            <a:r>
              <a:rPr lang="en-US" sz="2800" dirty="0" err="1" smtClean="0"/>
              <a:t>iritis</a:t>
            </a:r>
            <a:r>
              <a:rPr lang="en-US" sz="2800" dirty="0" smtClean="0"/>
              <a:t>, pupillary </a:t>
            </a:r>
            <a:r>
              <a:rPr lang="en-US" sz="2800" dirty="0" err="1" smtClean="0"/>
              <a:t>dysfxn</a:t>
            </a:r>
            <a:r>
              <a:rPr lang="en-US" sz="2800" dirty="0" smtClean="0"/>
              <a:t>)</a:t>
            </a:r>
          </a:p>
          <a:p>
            <a:endParaRPr lang="en-US" sz="800" dirty="0" smtClean="0"/>
          </a:p>
          <a:p>
            <a:r>
              <a:rPr lang="en-US" sz="2800" dirty="0" smtClean="0"/>
              <a:t>Peripheral neuropathies (lightning pain, sensory/motor or reflex deficiencies, gait disturbance)</a:t>
            </a:r>
          </a:p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04800" y="1600200"/>
            <a:ext cx="85344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sz="3600" dirty="0"/>
              <a:t>CDC </a:t>
            </a:r>
            <a:r>
              <a:rPr lang="en-US" sz="3600" dirty="0" smtClean="0"/>
              <a:t>Advisory</a:t>
            </a:r>
            <a:r>
              <a:rPr lang="en-US" sz="3600" dirty="0"/>
              <a:t>: </a:t>
            </a:r>
            <a:r>
              <a:rPr lang="en-US" sz="3600" dirty="0" smtClean="0"/>
              <a:t>Identification &amp; Management of Ocular </a:t>
            </a:r>
            <a:r>
              <a:rPr lang="en-US" sz="3600" dirty="0"/>
              <a:t>Syphilis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41148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All syphilis cases: </a:t>
            </a:r>
          </a:p>
          <a:p>
            <a:pPr marL="1085850" lvl="1" indent="-514350">
              <a:lnSpc>
                <a:spcPts val="3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 smtClean="0"/>
              <a:t>Screen for visual/ocular symptoms</a:t>
            </a:r>
          </a:p>
          <a:p>
            <a:pPr marL="1085850" lvl="1" indent="-514350">
              <a:lnSpc>
                <a:spcPts val="3000"/>
              </a:lnSpc>
              <a:spcBef>
                <a:spcPts val="4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Perform neuro exam including cranial nerves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Syphilis cases with ocular symptoms:</a:t>
            </a:r>
            <a:endParaRPr lang="en-US" dirty="0">
              <a:sym typeface="Wingdings" panose="05000000000000000000" pitchFamily="2" charset="2"/>
            </a:endParaRPr>
          </a:p>
          <a:p>
            <a:pPr marL="1085850" lvl="1" indent="-514350">
              <a:lnSpc>
                <a:spcPts val="3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Ophthalmologic </a:t>
            </a:r>
            <a:r>
              <a:rPr lang="en-US" dirty="0" err="1" smtClean="0">
                <a:sym typeface="Wingdings" panose="05000000000000000000" pitchFamily="2" charset="2"/>
              </a:rPr>
              <a:t>eval</a:t>
            </a:r>
            <a:r>
              <a:rPr lang="en-US" dirty="0" smtClean="0">
                <a:sym typeface="Wingdings" panose="05000000000000000000" pitchFamily="2" charset="2"/>
              </a:rPr>
              <a:t> ASAP</a:t>
            </a:r>
          </a:p>
          <a:p>
            <a:pPr marL="1085850" lvl="1" indent="-514350">
              <a:lnSpc>
                <a:spcPts val="3000"/>
              </a:lnSpc>
              <a:spcBef>
                <a:spcPts val="4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CSF Examination </a:t>
            </a:r>
          </a:p>
          <a:p>
            <a:pPr marL="395288" indent="-395288">
              <a:lnSpc>
                <a:spcPts val="3000"/>
              </a:lnSpc>
            </a:pPr>
            <a:r>
              <a:rPr lang="en-US" dirty="0" smtClean="0"/>
              <a:t>Treatment for 10-14 days</a:t>
            </a:r>
          </a:p>
          <a:p>
            <a:pPr marL="1309688" lvl="1" indent="-395288">
              <a:lnSpc>
                <a:spcPts val="3000"/>
              </a:lnSpc>
              <a:spcBef>
                <a:spcPts val="400"/>
              </a:spcBef>
            </a:pPr>
            <a:r>
              <a:rPr lang="en-US" dirty="0" smtClean="0"/>
              <a:t>Aqueous </a:t>
            </a:r>
            <a:r>
              <a:rPr lang="en-US" dirty="0"/>
              <a:t>crystalline penicillin G IV </a:t>
            </a:r>
            <a:r>
              <a:rPr lang="en-US" dirty="0" smtClean="0"/>
              <a:t>   or</a:t>
            </a:r>
          </a:p>
          <a:p>
            <a:pPr marL="1309688" lvl="1" indent="-395288">
              <a:lnSpc>
                <a:spcPts val="3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dirty="0" smtClean="0"/>
              <a:t>Procaine </a:t>
            </a:r>
            <a:r>
              <a:rPr lang="en-US" dirty="0"/>
              <a:t>penicillin IM with </a:t>
            </a:r>
            <a:r>
              <a:rPr lang="en-US" dirty="0" err="1" smtClean="0"/>
              <a:t>Probenecid</a:t>
            </a:r>
            <a:endParaRPr lang="en-US" dirty="0" smtClean="0"/>
          </a:p>
          <a:p>
            <a:pPr marL="395288" indent="-395288" defTabSz="1092200">
              <a:lnSpc>
                <a:spcPts val="3000"/>
              </a:lnSpc>
            </a:pPr>
            <a:r>
              <a:rPr lang="en-US" dirty="0" smtClean="0"/>
              <a:t>Report case to local/State DOH within 24hrs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triped Right Arrow 4"/>
          <p:cNvSpPr/>
          <p:nvPr/>
        </p:nvSpPr>
        <p:spPr bwMode="auto">
          <a:xfrm>
            <a:off x="7010400" y="1981200"/>
            <a:ext cx="2057400" cy="457200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r>
              <a:rPr lang="en-US" sz="4000" dirty="0" smtClean="0"/>
              <a:t>Ocular Syphilis: Common Symptoms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Blurred/ decreased vision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New </a:t>
            </a:r>
            <a:r>
              <a:rPr lang="en-US" dirty="0"/>
              <a:t>onset floaters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Redness </a:t>
            </a:r>
            <a:r>
              <a:rPr lang="en-US" dirty="0"/>
              <a:t>of the eye</a:t>
            </a:r>
          </a:p>
          <a:p>
            <a:pPr>
              <a:spcBef>
                <a:spcPts val="0"/>
              </a:spcBef>
            </a:pPr>
            <a:r>
              <a:rPr lang="en-US" dirty="0"/>
              <a:t>Eye pain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Photophobia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Altered color perception (washed out colors)</a:t>
            </a:r>
          </a:p>
          <a:p>
            <a:pPr>
              <a:spcBef>
                <a:spcPts val="0"/>
              </a:spcBef>
            </a:pPr>
            <a:r>
              <a:rPr lang="en-US" dirty="0" err="1"/>
              <a:t>Scotomas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Tearing</a:t>
            </a:r>
          </a:p>
          <a:p>
            <a:pPr>
              <a:spcBef>
                <a:spcPts val="0"/>
              </a:spcBef>
            </a:pPr>
            <a:r>
              <a:rPr lang="en-US" dirty="0" err="1"/>
              <a:t>Blepharospasm</a:t>
            </a:r>
            <a:r>
              <a:rPr lang="en-US" dirty="0"/>
              <a:t> (twitching </a:t>
            </a:r>
            <a:r>
              <a:rPr lang="en-US" dirty="0" smtClean="0"/>
              <a:t>of </a:t>
            </a:r>
            <a:r>
              <a:rPr lang="en-US" dirty="0"/>
              <a:t>lid)</a:t>
            </a:r>
          </a:p>
          <a:p>
            <a:pPr>
              <a:spcBef>
                <a:spcPts val="0"/>
              </a:spcBef>
            </a:pPr>
            <a:r>
              <a:rPr lang="en-US" dirty="0"/>
              <a:t>Pain with eye movement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ight Bracket 7"/>
          <p:cNvSpPr/>
          <p:nvPr/>
        </p:nvSpPr>
        <p:spPr bwMode="auto">
          <a:xfrm>
            <a:off x="5486400" y="1219200"/>
            <a:ext cx="381000" cy="2438400"/>
          </a:xfrm>
          <a:prstGeom prst="rightBracke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 bwMode="auto">
          <a:xfrm>
            <a:off x="5867400" y="2438400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113060" y="1943149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+mn-lt"/>
              </a:rPr>
              <a:t>Posterior Uveitis &amp; </a:t>
            </a:r>
            <a:r>
              <a:rPr lang="en-US" sz="2800" dirty="0" err="1" smtClean="0">
                <a:solidFill>
                  <a:srgbClr val="FFC000"/>
                </a:solidFill>
                <a:latin typeface="+mn-lt"/>
              </a:rPr>
              <a:t>Panuveitis</a:t>
            </a:r>
            <a:endParaRPr lang="en-US" sz="28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51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sz="3600" dirty="0"/>
              <a:t>CDC </a:t>
            </a:r>
            <a:r>
              <a:rPr lang="en-US" sz="3600" dirty="0" smtClean="0"/>
              <a:t>Advisory</a:t>
            </a:r>
            <a:r>
              <a:rPr lang="en-US" sz="3600" dirty="0"/>
              <a:t>: </a:t>
            </a:r>
            <a:r>
              <a:rPr lang="en-US" sz="3600" dirty="0" smtClean="0"/>
              <a:t>Identification &amp; Management of Ocular </a:t>
            </a:r>
            <a:r>
              <a:rPr lang="en-US" sz="3600" dirty="0"/>
              <a:t>Syphilis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41148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All syphilis cases: </a:t>
            </a:r>
          </a:p>
          <a:p>
            <a:pPr marL="1085850" lvl="1" indent="-514350">
              <a:lnSpc>
                <a:spcPts val="3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 smtClean="0"/>
              <a:t>Screen for visual/ocular symptoms</a:t>
            </a:r>
          </a:p>
          <a:p>
            <a:pPr marL="1085850" lvl="1" indent="-514350">
              <a:lnSpc>
                <a:spcPts val="3000"/>
              </a:lnSpc>
              <a:spcBef>
                <a:spcPts val="4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Perform neuro exam including cranial nerves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Syphilis cases with ocular symptoms:</a:t>
            </a:r>
            <a:endParaRPr lang="en-US" dirty="0">
              <a:sym typeface="Wingdings" panose="05000000000000000000" pitchFamily="2" charset="2"/>
            </a:endParaRPr>
          </a:p>
          <a:p>
            <a:pPr marL="1085850" lvl="1" indent="-514350">
              <a:lnSpc>
                <a:spcPts val="3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Ophthalmologic </a:t>
            </a:r>
            <a:r>
              <a:rPr lang="en-US" dirty="0" err="1" smtClean="0">
                <a:sym typeface="Wingdings" panose="05000000000000000000" pitchFamily="2" charset="2"/>
              </a:rPr>
              <a:t>eval</a:t>
            </a:r>
            <a:r>
              <a:rPr lang="en-US" dirty="0" smtClean="0">
                <a:sym typeface="Wingdings" panose="05000000000000000000" pitchFamily="2" charset="2"/>
              </a:rPr>
              <a:t> ASAP</a:t>
            </a:r>
          </a:p>
          <a:p>
            <a:pPr marL="1085850" lvl="1" indent="-514350">
              <a:lnSpc>
                <a:spcPts val="3000"/>
              </a:lnSpc>
              <a:spcBef>
                <a:spcPts val="4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CSF Examination </a:t>
            </a:r>
          </a:p>
          <a:p>
            <a:pPr marL="395288" indent="-395288">
              <a:lnSpc>
                <a:spcPts val="3000"/>
              </a:lnSpc>
            </a:pPr>
            <a:r>
              <a:rPr lang="en-US" dirty="0" smtClean="0"/>
              <a:t>Treatment for 10-14 days</a:t>
            </a:r>
          </a:p>
          <a:p>
            <a:pPr marL="1309688" lvl="1" indent="-395288">
              <a:lnSpc>
                <a:spcPts val="3000"/>
              </a:lnSpc>
              <a:spcBef>
                <a:spcPts val="400"/>
              </a:spcBef>
            </a:pPr>
            <a:r>
              <a:rPr lang="en-US" dirty="0" smtClean="0"/>
              <a:t>Aqueous </a:t>
            </a:r>
            <a:r>
              <a:rPr lang="en-US" dirty="0"/>
              <a:t>crystalline penicillin G IV </a:t>
            </a:r>
            <a:r>
              <a:rPr lang="en-US" dirty="0" smtClean="0"/>
              <a:t>   or</a:t>
            </a:r>
          </a:p>
          <a:p>
            <a:pPr marL="1309688" lvl="1" indent="-395288">
              <a:lnSpc>
                <a:spcPts val="3000"/>
              </a:lnSpc>
              <a:spcBef>
                <a:spcPts val="400"/>
              </a:spcBef>
              <a:spcAft>
                <a:spcPts val="1200"/>
              </a:spcAft>
            </a:pPr>
            <a:r>
              <a:rPr lang="en-US" dirty="0" smtClean="0"/>
              <a:t>Procaine </a:t>
            </a:r>
            <a:r>
              <a:rPr lang="en-US" dirty="0"/>
              <a:t>penicillin IM with </a:t>
            </a:r>
            <a:r>
              <a:rPr lang="en-US" dirty="0" err="1" smtClean="0"/>
              <a:t>Probenecid</a:t>
            </a:r>
            <a:endParaRPr lang="en-US" dirty="0" smtClean="0"/>
          </a:p>
          <a:p>
            <a:pPr marL="395288" indent="-395288" defTabSz="1092200">
              <a:lnSpc>
                <a:spcPts val="3000"/>
              </a:lnSpc>
            </a:pPr>
            <a:r>
              <a:rPr lang="en-US" dirty="0" smtClean="0"/>
              <a:t>Report case to local/State DOH within 24hrs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5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hlinkClick r:id="rId3"/>
              </a:rPr>
              <a:t>www.cdc.gov/std/tg2015</a:t>
            </a:r>
            <a:endParaRPr lang="en-US" sz="3600" dirty="0" smtClean="0">
              <a:solidFill>
                <a:srgbClr val="FFFFFF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or search “CDC STD Treatment”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2"/>
          <a:stretch/>
        </p:blipFill>
        <p:spPr>
          <a:xfrm>
            <a:off x="476250" y="1304925"/>
            <a:ext cx="81915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14237766"/>
              </p:ext>
            </p:extLst>
          </p:nvPr>
        </p:nvGraphicFramePr>
        <p:xfrm>
          <a:off x="381000" y="1384300"/>
          <a:ext cx="8466138" cy="452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04" name="Worksheet" r:id="rId4" imgW="8601215" imgH="4238727" progId="Excel.Sheet.8">
                  <p:embed/>
                </p:oleObj>
              </mc:Choice>
              <mc:Fallback>
                <p:oleObj name="Worksheet" r:id="rId4" imgW="8601215" imgH="4238727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84300"/>
                        <a:ext cx="8466138" cy="452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38201" y="441460"/>
            <a:ext cx="7620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srgbClr val="8064A2">
                    <a:lumMod val="10000"/>
                  </a:srgbClr>
                </a:solidFill>
                <a:ea typeface="ＭＳ Ｐゴシック" charset="-128"/>
              </a:rPr>
              <a:t>Reported Primary and Secondary (P&amp;S) Syphilis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8064A2">
                    <a:lumMod val="10000"/>
                  </a:srgbClr>
                </a:solidFill>
                <a:ea typeface="ＭＳ Ｐゴシック" charset="-128"/>
              </a:rPr>
              <a:t>New York City, </a:t>
            </a:r>
            <a:r>
              <a:rPr lang="en-US" sz="2400" b="1" dirty="0" smtClean="0">
                <a:solidFill>
                  <a:srgbClr val="8064A2">
                    <a:lumMod val="10000"/>
                  </a:srgbClr>
                </a:solidFill>
                <a:ea typeface="ＭＳ Ｐゴシック" charset="-128"/>
              </a:rPr>
              <a:t>1940-2013</a:t>
            </a:r>
            <a:endParaRPr lang="en-US" sz="2400" b="1" dirty="0">
              <a:solidFill>
                <a:srgbClr val="8064A2">
                  <a:lumMod val="10000"/>
                </a:srgbClr>
              </a:solidFill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4267200"/>
            <a:ext cx="1752600" cy="797825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674" y="5833646"/>
            <a:ext cx="617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Year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4838"/>
          <a:stretch/>
        </p:blipFill>
        <p:spPr>
          <a:xfrm>
            <a:off x="7924800" y="6189785"/>
            <a:ext cx="1067424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4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33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33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33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33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33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33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33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33"/>
                </a:solidFill>
                <a:latin typeface="Times New Roman" pitchFamily="18" charset="0"/>
              </a:defRPr>
            </a:lvl9pPr>
          </a:lstStyle>
          <a:p>
            <a:r>
              <a:rPr lang="en-US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STD </a:t>
            </a:r>
            <a:r>
              <a:rPr lang="en-US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US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in New York State</a:t>
            </a:r>
            <a:endParaRPr lang="en-US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8575" algn="ctr">
            <a:solidFill>
              <a:srgbClr val="FF9933"/>
            </a:solidFill>
            <a:round/>
            <a:headEnd/>
            <a:tailEnd/>
          </a:ln>
        </p:spPr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822194"/>
              </p:ext>
            </p:extLst>
          </p:nvPr>
        </p:nvGraphicFramePr>
        <p:xfrm>
          <a:off x="457200" y="990600"/>
          <a:ext cx="82296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257"/>
                <a:gridCol w="4539343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YORK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STATE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Consultation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CEI STD Center for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Excellence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0" dirty="0" smtClean="0">
                          <a:solidFill>
                            <a:srgbClr val="FFB9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1-866-637-2342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Guidance on STD case Reporting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http://www.health.ny.gov/professionals/diseases/reporting/communicable/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YORK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CITY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consultations or referrals for Dark Field testing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0" dirty="0" smtClean="0">
                          <a:solidFill>
                            <a:srgbClr val="FFB9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347-396-7274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Syphilis Treatment &amp; Serologic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iter Registry </a:t>
                      </a:r>
                      <a:endParaRPr lang="en-US" sz="2000" b="0" dirty="0" smtClean="0">
                        <a:solidFill>
                          <a:srgbClr val="FFB9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FFB9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347-396-7201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Alternate contact numbers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0" dirty="0" smtClean="0">
                          <a:solidFill>
                            <a:srgbClr val="FFB9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347-396-7200</a:t>
                      </a:r>
                    </a:p>
                    <a:p>
                      <a:r>
                        <a:rPr lang="en-US" sz="2400" b="0" dirty="0" smtClean="0">
                          <a:solidFill>
                            <a:srgbClr val="FFB9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1-866-NYC-DOH-1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Reporting- Directions for Provider Reporting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http://www.nyc.gov/html/doh/html/hcp/hcp-reporting.shtml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4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6"/>
          <p:cNvSpPr>
            <a:spLocks noGrp="1" noChangeArrowheads="1"/>
          </p:cNvSpPr>
          <p:nvPr>
            <p:ph type="title"/>
          </p:nvPr>
        </p:nvSpPr>
        <p:spPr>
          <a:xfrm>
            <a:off x="305424" y="228600"/>
            <a:ext cx="8686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ea typeface="ＭＳ Ｐゴシック" charset="-128"/>
              </a:rPr>
              <a:t>Case rate (per 100,000 population) of Reported Primary and Secondary Syphilis New York State and New York City, 1999-2014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838"/>
          <a:stretch/>
        </p:blipFill>
        <p:spPr>
          <a:xfrm>
            <a:off x="7696200" y="6189785"/>
            <a:ext cx="1067424" cy="533400"/>
          </a:xfrm>
          <a:prstGeom prst="rect">
            <a:avLst/>
          </a:prstGeom>
        </p:spPr>
      </p:pic>
      <p:graphicFrame>
        <p:nvGraphicFramePr>
          <p:cNvPr id="9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017606"/>
              </p:ext>
            </p:extLst>
          </p:nvPr>
        </p:nvGraphicFramePr>
        <p:xfrm>
          <a:off x="305424" y="839449"/>
          <a:ext cx="8560559" cy="5073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1676400"/>
            <a:ext cx="430887" cy="36719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Case Rate per 100,000 population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6069303"/>
            <a:ext cx="2044320" cy="7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1389"/>
            <a:ext cx="9144000" cy="1143000"/>
          </a:xfrm>
        </p:spPr>
        <p:txBody>
          <a:bodyPr>
            <a:noAutofit/>
          </a:bodyPr>
          <a:lstStyle/>
          <a:p>
            <a:r>
              <a:rPr lang="en-US" sz="2667" b="1" dirty="0"/>
              <a:t>Age Adjusted Rate of Primary and Secondary Syphilis </a:t>
            </a:r>
            <a:br>
              <a:rPr lang="en-US" sz="2667" b="1" dirty="0"/>
            </a:br>
            <a:r>
              <a:rPr lang="en-US" sz="2667" b="1" dirty="0"/>
              <a:t>by Gender and Year, NYS excluding NYC, 1999-2014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912864"/>
              </p:ext>
            </p:extLst>
          </p:nvPr>
        </p:nvGraphicFramePr>
        <p:xfrm>
          <a:off x="527715" y="1319285"/>
          <a:ext cx="8871044" cy="4768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24519" y="6051147"/>
            <a:ext cx="207981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67" dirty="0">
                <a:solidFill>
                  <a:prstClr val="black"/>
                </a:solidFill>
                <a:latin typeface="Calibri"/>
              </a:rPr>
              <a:t>Year of Report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38" y="1827397"/>
            <a:ext cx="471989" cy="36719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67" dirty="0">
                <a:solidFill>
                  <a:prstClr val="black"/>
                </a:solidFill>
                <a:latin typeface="Calibri"/>
              </a:rPr>
              <a:t>Case Rate per 100,000 population </a:t>
            </a:r>
          </a:p>
        </p:txBody>
      </p:sp>
    </p:spTree>
    <p:extLst>
      <p:ext uri="{BB962C8B-B14F-4D97-AF65-F5344CB8AC3E}">
        <p14:creationId xmlns:p14="http://schemas.microsoft.com/office/powerpoint/2010/main" val="5094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ea typeface="ＭＳ Ｐゴシック" charset="-128"/>
              </a:rPr>
              <a:t>Case rate (per 100,000 population) of Primary &amp; Secondary Syphilis Diagnoses reported to the NYC DOHMH, 1996-2014, by sex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838"/>
          <a:stretch/>
        </p:blipFill>
        <p:spPr>
          <a:xfrm>
            <a:off x="7924800" y="6189785"/>
            <a:ext cx="1067424" cy="533400"/>
          </a:xfrm>
          <a:prstGeom prst="rect">
            <a:avLst/>
          </a:prstGeom>
        </p:spPr>
      </p:pic>
      <p:graphicFrame>
        <p:nvGraphicFramePr>
          <p:cNvPr id="9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50231"/>
              </p:ext>
            </p:extLst>
          </p:nvPr>
        </p:nvGraphicFramePr>
        <p:xfrm>
          <a:off x="288491" y="1219200"/>
          <a:ext cx="8560559" cy="5073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1676400"/>
            <a:ext cx="430887" cy="36719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Case Rate per 100,000 population </a:t>
            </a:r>
          </a:p>
        </p:txBody>
      </p:sp>
    </p:spTree>
    <p:extLst>
      <p:ext uri="{BB962C8B-B14F-4D97-AF65-F5344CB8AC3E}">
        <p14:creationId xmlns:p14="http://schemas.microsoft.com/office/powerpoint/2010/main" val="27772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07" y="530962"/>
            <a:ext cx="8157029" cy="6117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645" y="4880166"/>
            <a:ext cx="4550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Age-Adjusted Primary and Secondary Syphilis Rates among Males by County,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NYS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Excluding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NYC, 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5350" y="1272141"/>
            <a:ext cx="292062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67" dirty="0">
                <a:solidFill>
                  <a:prstClr val="black"/>
                </a:solidFill>
                <a:latin typeface="Calibri"/>
              </a:rPr>
              <a:t>Rate per 100,000 men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600" y="5912941"/>
            <a:ext cx="2044320" cy="7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1.0"/>
  <p:tag name="PPVERSION" val="11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Default Design">
  <a:themeElements>
    <a:clrScheme name="Custom 2">
      <a:dk1>
        <a:srgbClr val="808080"/>
      </a:dk1>
      <a:lt1>
        <a:srgbClr val="FFFFFF"/>
      </a:lt1>
      <a:dk2>
        <a:srgbClr val="000066"/>
      </a:dk2>
      <a:lt2>
        <a:srgbClr val="FF9900"/>
      </a:lt2>
      <a:accent1>
        <a:srgbClr val="BBE0E3"/>
      </a:accent1>
      <a:accent2>
        <a:srgbClr val="FF9900"/>
      </a:accent2>
      <a:accent3>
        <a:srgbClr val="AAAAB8"/>
      </a:accent3>
      <a:accent4>
        <a:srgbClr val="DADADA"/>
      </a:accent4>
      <a:accent5>
        <a:srgbClr val="DAEDEF"/>
      </a:accent5>
      <a:accent6>
        <a:srgbClr val="E78A00"/>
      </a:accent6>
      <a:hlink>
        <a:srgbClr val="FFFFFF"/>
      </a:hlink>
      <a:folHlink>
        <a:srgbClr val="60606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808080"/>
        </a:dk1>
        <a:lt1>
          <a:srgbClr val="FFFFFF"/>
        </a:lt1>
        <a:dk2>
          <a:srgbClr val="000066"/>
        </a:dk2>
        <a:lt2>
          <a:srgbClr val="FF9900"/>
        </a:lt2>
        <a:accent1>
          <a:srgbClr val="BBE0E3"/>
        </a:accent1>
        <a:accent2>
          <a:srgbClr val="FF9900"/>
        </a:accent2>
        <a:accent3>
          <a:srgbClr val="AAAAB8"/>
        </a:accent3>
        <a:accent4>
          <a:srgbClr val="DADADA"/>
        </a:accent4>
        <a:accent5>
          <a:srgbClr val="DAEDEF"/>
        </a:accent5>
        <a:accent6>
          <a:srgbClr val="E78A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3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7_Default Design">
  <a:themeElements>
    <a:clrScheme name="1_Default Design 13">
      <a:dk1>
        <a:srgbClr val="808080"/>
      </a:dk1>
      <a:lt1>
        <a:srgbClr val="FFFFFF"/>
      </a:lt1>
      <a:dk2>
        <a:srgbClr val="000066"/>
      </a:dk2>
      <a:lt2>
        <a:srgbClr val="FF9900"/>
      </a:lt2>
      <a:accent1>
        <a:srgbClr val="BBE0E3"/>
      </a:accent1>
      <a:accent2>
        <a:srgbClr val="FF9900"/>
      </a:accent2>
      <a:accent3>
        <a:srgbClr val="AAAAB8"/>
      </a:accent3>
      <a:accent4>
        <a:srgbClr val="DADADA"/>
      </a:accent4>
      <a:accent5>
        <a:srgbClr val="DAEDEF"/>
      </a:accent5>
      <a:accent6>
        <a:srgbClr val="E78A00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808080"/>
        </a:dk1>
        <a:lt1>
          <a:srgbClr val="FFFFFF"/>
        </a:lt1>
        <a:dk2>
          <a:srgbClr val="000066"/>
        </a:dk2>
        <a:lt2>
          <a:srgbClr val="FF9900"/>
        </a:lt2>
        <a:accent1>
          <a:srgbClr val="BBE0E3"/>
        </a:accent1>
        <a:accent2>
          <a:srgbClr val="FF9900"/>
        </a:accent2>
        <a:accent3>
          <a:srgbClr val="AAAAB8"/>
        </a:accent3>
        <a:accent4>
          <a:srgbClr val="DADADA"/>
        </a:accent4>
        <a:accent5>
          <a:srgbClr val="DAEDEF"/>
        </a:accent5>
        <a:accent6>
          <a:srgbClr val="E78A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>
    <a:spDef>
      <a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16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>
    <a:spDef>
      <a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1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efault Design">
  <a:themeElements>
    <a:clrScheme name="3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Default Design">
  <a:themeElements>
    <a:clrScheme name="Custom 2">
      <a:dk1>
        <a:srgbClr val="808080"/>
      </a:dk1>
      <a:lt1>
        <a:srgbClr val="FFFFFF"/>
      </a:lt1>
      <a:dk2>
        <a:srgbClr val="000066"/>
      </a:dk2>
      <a:lt2>
        <a:srgbClr val="FF9900"/>
      </a:lt2>
      <a:accent1>
        <a:srgbClr val="BBE0E3"/>
      </a:accent1>
      <a:accent2>
        <a:srgbClr val="FF9900"/>
      </a:accent2>
      <a:accent3>
        <a:srgbClr val="AAAAB8"/>
      </a:accent3>
      <a:accent4>
        <a:srgbClr val="DADADA"/>
      </a:accent4>
      <a:accent5>
        <a:srgbClr val="DAEDEF"/>
      </a:accent5>
      <a:accent6>
        <a:srgbClr val="E78A00"/>
      </a:accent6>
      <a:hlink>
        <a:srgbClr val="FFFFFF"/>
      </a:hlink>
      <a:folHlink>
        <a:srgbClr val="60606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808080"/>
        </a:dk1>
        <a:lt1>
          <a:srgbClr val="FFFFFF"/>
        </a:lt1>
        <a:dk2>
          <a:srgbClr val="000066"/>
        </a:dk2>
        <a:lt2>
          <a:srgbClr val="FF9900"/>
        </a:lt2>
        <a:accent1>
          <a:srgbClr val="BBE0E3"/>
        </a:accent1>
        <a:accent2>
          <a:srgbClr val="FF9900"/>
        </a:accent2>
        <a:accent3>
          <a:srgbClr val="AAAAB8"/>
        </a:accent3>
        <a:accent4>
          <a:srgbClr val="DADADA"/>
        </a:accent4>
        <a:accent5>
          <a:srgbClr val="DAEDEF"/>
        </a:accent5>
        <a:accent6>
          <a:srgbClr val="E78A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efault Design">
  <a:themeElements>
    <a:clrScheme name="Custom 2">
      <a:dk1>
        <a:srgbClr val="808080"/>
      </a:dk1>
      <a:lt1>
        <a:srgbClr val="FFFFFF"/>
      </a:lt1>
      <a:dk2>
        <a:srgbClr val="000066"/>
      </a:dk2>
      <a:lt2>
        <a:srgbClr val="FF9900"/>
      </a:lt2>
      <a:accent1>
        <a:srgbClr val="BBE0E3"/>
      </a:accent1>
      <a:accent2>
        <a:srgbClr val="FF9900"/>
      </a:accent2>
      <a:accent3>
        <a:srgbClr val="AAAAB8"/>
      </a:accent3>
      <a:accent4>
        <a:srgbClr val="DADADA"/>
      </a:accent4>
      <a:accent5>
        <a:srgbClr val="DAEDEF"/>
      </a:accent5>
      <a:accent6>
        <a:srgbClr val="E78A00"/>
      </a:accent6>
      <a:hlink>
        <a:srgbClr val="FFFFFF"/>
      </a:hlink>
      <a:folHlink>
        <a:srgbClr val="60606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808080"/>
        </a:dk1>
        <a:lt1>
          <a:srgbClr val="FFFFFF"/>
        </a:lt1>
        <a:dk2>
          <a:srgbClr val="000066"/>
        </a:dk2>
        <a:lt2>
          <a:srgbClr val="FF9900"/>
        </a:lt2>
        <a:accent1>
          <a:srgbClr val="BBE0E3"/>
        </a:accent1>
        <a:accent2>
          <a:srgbClr val="FF9900"/>
        </a:accent2>
        <a:accent3>
          <a:srgbClr val="AAAAB8"/>
        </a:accent3>
        <a:accent4>
          <a:srgbClr val="DADADA"/>
        </a:accent4>
        <a:accent5>
          <a:srgbClr val="DAEDEF"/>
        </a:accent5>
        <a:accent6>
          <a:srgbClr val="E78A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279F"/>
    </a:dk1>
    <a:lt1>
      <a:srgbClr val="FFFFFF"/>
    </a:lt1>
    <a:dk2>
      <a:srgbClr val="000099"/>
    </a:dk2>
    <a:lt2>
      <a:srgbClr val="000000"/>
    </a:lt2>
    <a:accent1>
      <a:srgbClr val="DBFFB8"/>
    </a:accent1>
    <a:accent2>
      <a:srgbClr val="000099"/>
    </a:accent2>
    <a:accent3>
      <a:srgbClr val="AAAACA"/>
    </a:accent3>
    <a:accent4>
      <a:srgbClr val="DADADA"/>
    </a:accent4>
    <a:accent5>
      <a:srgbClr val="EAFFD8"/>
    </a:accent5>
    <a:accent6>
      <a:srgbClr val="00008A"/>
    </a:accent6>
    <a:hlink>
      <a:srgbClr val="FF0000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8453</TotalTime>
  <Words>3353</Words>
  <Application>Microsoft Office PowerPoint</Application>
  <PresentationFormat>On-screen Show (4:3)</PresentationFormat>
  <Paragraphs>847</Paragraphs>
  <Slides>50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78" baseType="lpstr">
      <vt:lpstr>Arial Unicode MS</vt:lpstr>
      <vt:lpstr>MS PGothic</vt:lpstr>
      <vt:lpstr>MS PGothic</vt:lpstr>
      <vt:lpstr>Arial</vt:lpstr>
      <vt:lpstr>Calibri</vt:lpstr>
      <vt:lpstr>Century Gothic</vt:lpstr>
      <vt:lpstr>Times New Roman</vt:lpstr>
      <vt:lpstr>Wingdings</vt:lpstr>
      <vt:lpstr>Wingdings 3</vt:lpstr>
      <vt:lpstr>2_Default Design</vt:lpstr>
      <vt:lpstr>5_Default Design</vt:lpstr>
      <vt:lpstr>8_Default Design</vt:lpstr>
      <vt:lpstr>13_Default Design</vt:lpstr>
      <vt:lpstr>14_Default Design</vt:lpstr>
      <vt:lpstr>Default Design</vt:lpstr>
      <vt:lpstr>2_Office Theme</vt:lpstr>
      <vt:lpstr>1_Default Design</vt:lpstr>
      <vt:lpstr>4_Default Design</vt:lpstr>
      <vt:lpstr>7_Default Design</vt:lpstr>
      <vt:lpstr>15_Default Design</vt:lpstr>
      <vt:lpstr>9_Default Design</vt:lpstr>
      <vt:lpstr>10_Default Design</vt:lpstr>
      <vt:lpstr>17_Default Design</vt:lpstr>
      <vt:lpstr>Ion Boardroom</vt:lpstr>
      <vt:lpstr>1_Ion Boardroom</vt:lpstr>
      <vt:lpstr>2_Custom Design</vt:lpstr>
      <vt:lpstr>5_Custom Design</vt:lpstr>
      <vt:lpstr>Worksheet</vt:lpstr>
      <vt:lpstr>Syphilis 2015  An Update &amp; Review of  Epidemiological Trends, and Issues in Diagnostic Evaluation and Management</vt:lpstr>
      <vt:lpstr>Acknowledgements &amp; Disclaimers</vt:lpstr>
      <vt:lpstr>PowerPoint Presentation</vt:lpstr>
      <vt:lpstr>PowerPoint Presentation</vt:lpstr>
      <vt:lpstr>PowerPoint Presentation</vt:lpstr>
      <vt:lpstr>Case rate (per 100,000 population) of Reported Primary and Secondary Syphilis New York State and New York City, 1999-2014</vt:lpstr>
      <vt:lpstr>Age Adjusted Rate of Primary and Secondary Syphilis  by Gender and Year, NYS excluding NYC, 1999-2014</vt:lpstr>
      <vt:lpstr>Case rate (per 100,000 population) of Primary &amp; Secondary Syphilis Diagnoses reported to the NYC DOHMH, 1996-2014, by sex</vt:lpstr>
      <vt:lpstr>PowerPoint Presentation</vt:lpstr>
      <vt:lpstr>PowerPoint Presentation</vt:lpstr>
      <vt:lpstr>PowerPoint Presentation</vt:lpstr>
      <vt:lpstr>Source of Provider Report, Primary and Secondary Syphilis by Race and Year among Males, NYS excl NYC, 2010-2014</vt:lpstr>
      <vt:lpstr>PowerPoint Presentation</vt:lpstr>
      <vt:lpstr>Stages of Syphilis</vt:lpstr>
      <vt:lpstr>PowerPoint Presentation</vt:lpstr>
      <vt:lpstr>Genital Ulcer Disease The Usual Suspects</vt:lpstr>
      <vt:lpstr>Diagnostic &amp; Screening Tests for Syphilis</vt:lpstr>
      <vt:lpstr>Stages of Syphilis</vt:lpstr>
      <vt:lpstr>Differential Diagnosis  of Secondary Syphilis</vt:lpstr>
      <vt:lpstr>Latent (Asymptomatic) Syphilis</vt:lpstr>
      <vt:lpstr>PowerPoint Presentation</vt:lpstr>
      <vt:lpstr>PowerPoint Presentation</vt:lpstr>
      <vt:lpstr>Serologic Interpretation</vt:lpstr>
      <vt:lpstr>BIOLOGIC FALSE POSITIVE REACTION</vt:lpstr>
      <vt:lpstr>Serologic Interpretation</vt:lpstr>
      <vt:lpstr>PowerPoint Presentation</vt:lpstr>
      <vt:lpstr>PowerPoint Presentation</vt:lpstr>
      <vt:lpstr>Rapid Point-of-Care Syphilis Testing</vt:lpstr>
      <vt:lpstr>PowerPoint Presentation</vt:lpstr>
      <vt:lpstr>Increasing Diagnosis  &amp; Case Detection</vt:lpstr>
      <vt:lpstr>Syphilis Cases, by Stage and Gender, NYC, 2014</vt:lpstr>
      <vt:lpstr>Syphilis Screening: USPSTF</vt:lpstr>
      <vt:lpstr>CDC Screening Recommendations: http://www.cdc.gov/std/tg2015/screening-recommendations  </vt:lpstr>
      <vt:lpstr>Syphilis– Treatment  Issues</vt:lpstr>
      <vt:lpstr>PowerPoint Presentation</vt:lpstr>
      <vt:lpstr>PowerPoint Presentation</vt:lpstr>
      <vt:lpstr>CDC Guidance re: Delayed Bicillin Doses</vt:lpstr>
      <vt:lpstr>Jarisch-Herxheimer Reaction</vt:lpstr>
      <vt:lpstr>PowerPoint Presentation</vt:lpstr>
      <vt:lpstr>Syphilis:  Defining the Communicable Period</vt:lpstr>
      <vt:lpstr>PowerPoint Presentation</vt:lpstr>
      <vt:lpstr>PowerPoint Presentation</vt:lpstr>
      <vt:lpstr>Approach to Inadequate  Serologic Response to Treatment</vt:lpstr>
      <vt:lpstr>Indications for CSF Exam</vt:lpstr>
      <vt:lpstr>Neurologic or Ophthalmic Signs/Symptoms of Syphilis </vt:lpstr>
      <vt:lpstr>CDC Advisory: Identification &amp; Management of Ocular Syphilis</vt:lpstr>
      <vt:lpstr>Ocular Syphilis: Common Symptoms</vt:lpstr>
      <vt:lpstr>CDC Advisory: Identification &amp; Management of Ocular Syphilis</vt:lpstr>
      <vt:lpstr>PowerPoint Presentation</vt:lpstr>
      <vt:lpstr>PowerPoint Presentation</vt:lpstr>
    </vt:vector>
  </TitlesOfParts>
  <Company>NYC.GOV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 Department of Health and Mental Hygiene</dc:creator>
  <cp:lastModifiedBy>Thomas J Cherneskie</cp:lastModifiedBy>
  <cp:revision>501</cp:revision>
  <cp:lastPrinted>2015-06-15T15:51:23Z</cp:lastPrinted>
  <dcterms:created xsi:type="dcterms:W3CDTF">2010-01-26T18:46:46Z</dcterms:created>
  <dcterms:modified xsi:type="dcterms:W3CDTF">2015-06-15T20:37:36Z</dcterms:modified>
</cp:coreProperties>
</file>